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95" r:id="rId2"/>
    <p:sldId id="322" r:id="rId3"/>
    <p:sldId id="296" r:id="rId4"/>
    <p:sldId id="339" r:id="rId5"/>
    <p:sldId id="342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52" r:id="rId14"/>
    <p:sldId id="344" r:id="rId15"/>
    <p:sldId id="346" r:id="rId16"/>
    <p:sldId id="345" r:id="rId17"/>
    <p:sldId id="348" r:id="rId18"/>
    <p:sldId id="341" r:id="rId19"/>
    <p:sldId id="343" r:id="rId20"/>
    <p:sldId id="365" r:id="rId21"/>
    <p:sldId id="354" r:id="rId22"/>
    <p:sldId id="355" r:id="rId23"/>
    <p:sldId id="356" r:id="rId24"/>
    <p:sldId id="349" r:id="rId25"/>
    <p:sldId id="350" r:id="rId26"/>
    <p:sldId id="351" r:id="rId27"/>
    <p:sldId id="347" r:id="rId28"/>
    <p:sldId id="353" r:id="rId29"/>
    <p:sldId id="340" r:id="rId30"/>
    <p:sldId id="333" r:id="rId31"/>
    <p:sldId id="334" r:id="rId32"/>
    <p:sldId id="366" r:id="rId33"/>
    <p:sldId id="338" r:id="rId34"/>
    <p:sldId id="318" r:id="rId35"/>
    <p:sldId id="307" r:id="rId36"/>
    <p:sldId id="357" r:id="rId37"/>
    <p:sldId id="328" r:id="rId38"/>
    <p:sldId id="329" r:id="rId39"/>
    <p:sldId id="330" r:id="rId40"/>
    <p:sldId id="331" r:id="rId41"/>
    <p:sldId id="332" r:id="rId42"/>
    <p:sldId id="309" r:id="rId43"/>
    <p:sldId id="335" r:id="rId44"/>
    <p:sldId id="336" r:id="rId45"/>
    <p:sldId id="367" r:id="rId4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91"/>
    <p:restoredTop sz="94675"/>
  </p:normalViewPr>
  <p:slideViewPr>
    <p:cSldViewPr>
      <p:cViewPr varScale="1">
        <p:scale>
          <a:sx n="79" d="100"/>
          <a:sy n="79" d="100"/>
        </p:scale>
        <p:origin x="89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A545D-3110-423F-BF4C-8DA6E9968340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93DD3-DE6E-4F67-AFB9-AE1C0611C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7F445B3-037F-B14F-ADD2-1F8895A08B77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A70D434-266F-E24D-83C2-A6A234AC5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Agenda Items: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Workforce Discussion</a:t>
            </a: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CNA/CMAs</a:t>
            </a: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  CentraCare Clinic</a:t>
            </a: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  Sartell High School</a:t>
            </a: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CHWs</a:t>
            </a: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Community Paramedics</a:t>
            </a: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Repiratory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Therapists</a:t>
            </a: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Certified Translators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 of Results of School Surveys - Vickie Ruegemer CCH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Discussion of Target Areas</a:t>
            </a: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Geographic Target Region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Legislative Issues - Discussion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0D434-266F-E24D-83C2-A6A234AC5F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2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EF6DD-F6BC-2D46-B310-6E64898CB6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62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EF6DD-F6BC-2D46-B310-6E64898CB6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4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EF6DD-F6BC-2D46-B310-6E64898CB6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4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EF6DD-F6BC-2D46-B310-6E64898CB6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9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EF6DD-F6BC-2D46-B310-6E64898CB6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2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EF6DD-F6BC-2D46-B310-6E64898CB6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83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EF6DD-F6BC-2D46-B310-6E64898CB6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64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EF6DD-F6BC-2D46-B310-6E64898CB6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1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EF6DD-F6BC-2D46-B310-6E64898CB6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27245-E6D5-094B-A12A-B4C87ED329B7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A86EA-FCC7-2C4B-850E-DE626B06A0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3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799940-C5B9-8047-B81D-908C68CE7768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3382E-177D-BD44-8AB4-EEAA38CDC4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2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671F84-2CC9-1E48-A9A4-BBC234C5AB53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B5B67-58A9-004A-AED6-1FB462FFE3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8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9CB16D-6F77-5246-B840-C85674FB8637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ACDCE-7D80-1B4C-9365-68C7D20560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55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F4067A-747A-384B-BF87-791F572F9D0D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24FDD-07F2-404E-B94B-A7B2F71AC9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8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130C48-B3BA-E247-AAC2-96410CDC7D49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637B0-FA1F-664F-B383-EF7F869698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7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114860-5E8A-3341-8C57-4093BD15E835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10C52-6118-364A-AA22-DF87863366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1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F451D1-2AB1-734B-A3EC-4C1D05DD5232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30C4D-1E22-0249-8B9A-32DA2349CF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944DE0-5CB7-9343-8CCB-6C91EB99B41B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84CF9-5722-AE4F-A049-8A2C7DC927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9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FF323F-214A-5F49-AD33-8DA00633DF5E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BDF7C-EE15-DC48-BC26-07657137C0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6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09FD9A-61D7-D84B-87AD-27CED7F7B8C0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FBA97-0192-FD44-8E30-B85E67307C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47F187B1-2341-9B4E-AFF0-F4D7CBFA6010}" type="datetimeFigureOut">
              <a:rPr lang="en-US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B0683D6-DAB6-FA4E-80C2-438E093A663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8" descr="CCHS_PPTtemplate_3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H.jp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6324600"/>
            <a:ext cx="3759200" cy="4707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708804" y="1447800"/>
            <a:ext cx="7772400" cy="1470025"/>
          </a:xfrm>
        </p:spPr>
        <p:txBody>
          <a:bodyPr/>
          <a:lstStyle/>
          <a:p>
            <a:r>
              <a:rPr lang="en-US" sz="5400" b="1" dirty="0"/>
              <a:t>Minnesota Laboratory Professionals’ Workforce Summit</a:t>
            </a:r>
            <a:endParaRPr lang="en-US" sz="5400" b="1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4604" y="3920706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October 13, 2017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CentraCare Health – </a:t>
            </a:r>
            <a:r>
              <a:rPr lang="en-US" dirty="0" err="1" smtClean="0"/>
              <a:t>Windfeldt</a:t>
            </a:r>
            <a:r>
              <a:rPr lang="en-US" dirty="0" smtClean="0"/>
              <a:t> Room</a:t>
            </a: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6A9AB1-AC8B-4440-B359-3A483FF8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rough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F9DCE0E-A8B9-614F-A15A-604597ED9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45 million</a:t>
            </a:r>
          </a:p>
          <a:p>
            <a:r>
              <a:rPr lang="en-US" sz="3600" dirty="0"/>
              <a:t>30 million</a:t>
            </a:r>
          </a:p>
          <a:p>
            <a:r>
              <a:rPr lang="en-US" sz="3600" dirty="0"/>
              <a:t>16 million </a:t>
            </a:r>
            <a:r>
              <a:rPr lang="mr-IN" sz="3600" dirty="0"/>
              <a:t>–</a:t>
            </a:r>
            <a:r>
              <a:rPr lang="en-US" sz="3600" dirty="0"/>
              <a:t> Reduction in the number of uninsured individuals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D6542D-D6EE-AF4D-8F5A-7EAA51ABA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3600" dirty="0"/>
              <a:t>45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30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16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11 million</a:t>
            </a:r>
          </a:p>
          <a:p>
            <a:endParaRPr lang="en-US" dirty="0"/>
          </a:p>
        </p:txBody>
      </p:sp>
      <p:pic>
        <p:nvPicPr>
          <p:cNvPr id="6" name="Picture 2" descr="Blue and Silver Stetoscope">
            <a:extLst>
              <a:ext uri="{FF2B5EF4-FFF2-40B4-BE49-F238E27FC236}">
                <a16:creationId xmlns="" xmlns:a16="http://schemas.microsoft.com/office/drawing/2014/main" id="{DF1FDC43-C295-4334-B9BC-4E3119AD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636963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3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lue and Silver Stetoscope">
            <a:extLst>
              <a:ext uri="{FF2B5EF4-FFF2-40B4-BE49-F238E27FC236}">
                <a16:creationId xmlns="" xmlns:a16="http://schemas.microsoft.com/office/drawing/2014/main" id="{B386535E-F82C-4EBE-8BBB-D868CE4A7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636963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6A9AB1-AC8B-4440-B359-3A483FF8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rough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F9DCE0E-A8B9-614F-A15A-604597ED9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45 million</a:t>
            </a:r>
          </a:p>
          <a:p>
            <a:r>
              <a:rPr lang="en-US" sz="3600" dirty="0"/>
              <a:t>30 million</a:t>
            </a:r>
          </a:p>
          <a:p>
            <a:r>
              <a:rPr lang="en-US" sz="3600" dirty="0"/>
              <a:t>16 million</a:t>
            </a:r>
          </a:p>
          <a:p>
            <a:r>
              <a:rPr lang="en-US" sz="3600" dirty="0"/>
              <a:t>10 million </a:t>
            </a:r>
            <a:r>
              <a:rPr lang="mr-IN" sz="3600" dirty="0"/>
              <a:t>–</a:t>
            </a:r>
            <a:r>
              <a:rPr lang="en-US" sz="3600" dirty="0"/>
              <a:t> Estimate of enrollees in ACA Exchanges going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D6542D-D6EE-AF4D-8F5A-7EAA51ABA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3600" dirty="0"/>
              <a:t>45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30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16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10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11 million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lue and Silver Stetoscope">
            <a:extLst>
              <a:ext uri="{FF2B5EF4-FFF2-40B4-BE49-F238E27FC236}">
                <a16:creationId xmlns="" xmlns:a16="http://schemas.microsoft.com/office/drawing/2014/main" id="{55C03BC7-F00A-4D7A-BEC8-539982F0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636963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6A9AB1-AC8B-4440-B359-3A483FF8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rough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F9DCE0E-A8B9-614F-A15A-604597ED9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45 million</a:t>
            </a:r>
          </a:p>
          <a:p>
            <a:r>
              <a:rPr lang="en-US" sz="3600" dirty="0"/>
              <a:t>30 million</a:t>
            </a:r>
          </a:p>
          <a:p>
            <a:r>
              <a:rPr lang="en-US" sz="3600" dirty="0"/>
              <a:t>16 million</a:t>
            </a:r>
          </a:p>
          <a:p>
            <a:r>
              <a:rPr lang="en-US" sz="3600" dirty="0"/>
              <a:t>10 million</a:t>
            </a:r>
          </a:p>
          <a:p>
            <a:r>
              <a:rPr lang="en-US" sz="3600" dirty="0"/>
              <a:t>11 million </a:t>
            </a:r>
            <a:r>
              <a:rPr lang="mr-IN" sz="3600" dirty="0"/>
              <a:t>–</a:t>
            </a:r>
            <a:r>
              <a:rPr lang="en-US" sz="3600" dirty="0"/>
              <a:t> Number new Medicaid enrollees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D6542D-D6EE-AF4D-8F5A-7EAA51ABA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3600" dirty="0"/>
              <a:t>45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30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16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11 million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8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304800"/>
            <a:ext cx="1155543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 Status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219200"/>
            <a:ext cx="7543800" cy="4881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6248400"/>
            <a:ext cx="9144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2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Plans Doing Better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1430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Plans Doing Better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143000"/>
            <a:ext cx="67818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Plans Doing Better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143000"/>
            <a:ext cx="67818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“Repeal &amp; Replace”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180902"/>
            <a:ext cx="6718300" cy="51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“Repeal </a:t>
            </a:r>
            <a:r>
              <a:rPr lang="en-US"/>
              <a:t>&amp; Replace”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80902"/>
            <a:ext cx="7005611" cy="51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and introductions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2482"/>
            <a:ext cx="7341032" cy="38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6EA343-FA0D-44B5-8551-15CCEF6A4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9719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7" y="578431"/>
            <a:ext cx="8467725" cy="994172"/>
          </a:xfrm>
        </p:spPr>
        <p:txBody>
          <a:bodyPr/>
          <a:lstStyle/>
          <a:p>
            <a:r>
              <a:rPr lang="en-US" b="1" dirty="0"/>
              <a:t>What could be done to the ACA administratively?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8800"/>
            <a:ext cx="7886700" cy="3263504"/>
          </a:xfrm>
        </p:spPr>
        <p:txBody>
          <a:bodyPr>
            <a:noAutofit/>
          </a:bodyPr>
          <a:lstStyle/>
          <a:p>
            <a:r>
              <a:rPr lang="en-US" sz="2400" dirty="0"/>
              <a:t>Eliminate or weaken the individual mandate (Likely)</a:t>
            </a:r>
          </a:p>
          <a:p>
            <a:pPr lvl="1"/>
            <a:r>
              <a:rPr lang="en-US" sz="2000" dirty="0"/>
              <a:t>Create additional exemptions to the individual mandate</a:t>
            </a:r>
          </a:p>
          <a:p>
            <a:pPr lvl="1"/>
            <a:r>
              <a:rPr lang="en-US" sz="2000" dirty="0"/>
              <a:t>Avoid IRS enforcement of penalties</a:t>
            </a:r>
          </a:p>
          <a:p>
            <a:r>
              <a:rPr lang="en-US" sz="2400" dirty="0"/>
              <a:t>Reduce employer burdens by failing to enforce employer responsibility mandate</a:t>
            </a:r>
          </a:p>
          <a:p>
            <a:r>
              <a:rPr lang="en-US" sz="2400" dirty="0"/>
              <a:t>Reduce burdens on health plans</a:t>
            </a:r>
          </a:p>
          <a:p>
            <a:pPr lvl="1"/>
            <a:r>
              <a:rPr lang="en-US" sz="2000" dirty="0"/>
              <a:t>Reduce/eliminate special enrollment periods</a:t>
            </a:r>
          </a:p>
          <a:p>
            <a:pPr lvl="1"/>
            <a:r>
              <a:rPr lang="en-US" sz="2000" dirty="0"/>
              <a:t>Delay enforcement of quality and cost reporting </a:t>
            </a:r>
            <a:r>
              <a:rPr lang="mr-IN" sz="2000" dirty="0"/>
              <a:t>–</a:t>
            </a:r>
            <a:r>
              <a:rPr lang="en-US" sz="2000" dirty="0"/>
              <a:t> reducing transparency</a:t>
            </a:r>
          </a:p>
          <a:p>
            <a:pPr lvl="1"/>
            <a:r>
              <a:rPr lang="en-US" sz="2000" dirty="0"/>
              <a:t>Revise medical loss ratio to allow more plan flexibility for increased administrative and marketing functions.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135469"/>
            <a:ext cx="363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Rulemaking Authority or Use of Executive Orders</a:t>
            </a:r>
          </a:p>
        </p:txBody>
      </p:sp>
    </p:spTree>
    <p:extLst>
      <p:ext uri="{BB962C8B-B14F-4D97-AF65-F5344CB8AC3E}">
        <p14:creationId xmlns:p14="http://schemas.microsoft.com/office/powerpoint/2010/main" val="34606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533400"/>
            <a:ext cx="8429625" cy="994172"/>
          </a:xfrm>
        </p:spPr>
        <p:txBody>
          <a:bodyPr/>
          <a:lstStyle/>
          <a:p>
            <a:r>
              <a:rPr lang="en-US" b="1" dirty="0"/>
              <a:t>What could be done to the </a:t>
            </a:r>
            <a:r>
              <a:rPr lang="en-US" b="1"/>
              <a:t>ACA administratively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905000"/>
            <a:ext cx="7886700" cy="326350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Increase the flexibility of plan benefits</a:t>
            </a:r>
          </a:p>
          <a:p>
            <a:pPr lvl="1"/>
            <a:r>
              <a:rPr lang="en-US" dirty="0"/>
              <a:t>Extend the availability of non-ACA-compliant plans (subject to state law)</a:t>
            </a:r>
          </a:p>
          <a:p>
            <a:pPr lvl="1"/>
            <a:r>
              <a:rPr lang="en-US" dirty="0"/>
              <a:t>Stop Justice Department suits defending Obama administration actions requiring all plans to offer all FDA approved contraception</a:t>
            </a:r>
          </a:p>
          <a:p>
            <a:pPr lvl="1"/>
            <a:r>
              <a:rPr lang="en-US" dirty="0"/>
              <a:t>Relax standards for health plan network adequacy requirements</a:t>
            </a:r>
          </a:p>
          <a:p>
            <a:pPr lvl="1"/>
            <a:r>
              <a:rPr lang="en-US" dirty="0"/>
              <a:t>Relax various consumer/employee non-discrimination protections for both insurance plans and wellness activities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135469"/>
            <a:ext cx="363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Rulemaking Authority or Use of Executive Orders</a:t>
            </a:r>
          </a:p>
        </p:txBody>
      </p:sp>
    </p:spTree>
    <p:extLst>
      <p:ext uri="{BB962C8B-B14F-4D97-AF65-F5344CB8AC3E}">
        <p14:creationId xmlns:p14="http://schemas.microsoft.com/office/powerpoint/2010/main" val="14607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33400"/>
            <a:ext cx="8429625" cy="994172"/>
          </a:xfrm>
        </p:spPr>
        <p:txBody>
          <a:bodyPr/>
          <a:lstStyle/>
          <a:p>
            <a:r>
              <a:rPr lang="en-US" b="1" dirty="0"/>
              <a:t>What could be done to the ACA administratively?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8800"/>
            <a:ext cx="7886700" cy="4106185"/>
          </a:xfrm>
        </p:spPr>
        <p:txBody>
          <a:bodyPr>
            <a:normAutofit fontScale="55000" lnSpcReduction="20000"/>
          </a:bodyPr>
          <a:lstStyle/>
          <a:p>
            <a:r>
              <a:rPr lang="en-US" sz="3800" dirty="0"/>
              <a:t>Take steps to weaken the marketplaces</a:t>
            </a:r>
          </a:p>
          <a:p>
            <a:pPr lvl="1"/>
            <a:r>
              <a:rPr lang="en-US" sz="3600" dirty="0"/>
              <a:t>Limit risk corridor payments to the amounts Congress appropriates each year and continue to fight lawsuits by insurers to obtain these payments.</a:t>
            </a:r>
          </a:p>
          <a:p>
            <a:pPr lvl="1"/>
            <a:r>
              <a:rPr lang="en-US" sz="3600" dirty="0"/>
              <a:t>Increase administrative barriers to enrolling in Marketplace plans, for example by:</a:t>
            </a:r>
          </a:p>
          <a:p>
            <a:pPr lvl="2"/>
            <a:r>
              <a:rPr lang="en-US" sz="3300" dirty="0"/>
              <a:t>Requiring additional verification of individuals seeking eligibility for premium and cost-sharing subsidies</a:t>
            </a:r>
          </a:p>
          <a:p>
            <a:pPr lvl="2"/>
            <a:r>
              <a:rPr lang="en-US" sz="3300" dirty="0"/>
              <a:t>Reconciling advance payments of premium assistance with income information.</a:t>
            </a:r>
          </a:p>
          <a:p>
            <a:pPr lvl="1"/>
            <a:r>
              <a:rPr lang="en-US" sz="3600" dirty="0"/>
              <a:t>Disable or defund the CMS Center for Consumer Information and Insurance Oversight</a:t>
            </a:r>
          </a:p>
          <a:p>
            <a:pPr lvl="2"/>
            <a:r>
              <a:rPr lang="en-US" sz="3300" dirty="0"/>
              <a:t>Stopping fund for outreach and enrollment assistance</a:t>
            </a:r>
          </a:p>
          <a:p>
            <a:pPr lvl="2"/>
            <a:r>
              <a:rPr lang="en-US" sz="3300" dirty="0"/>
              <a:t>Eliminating staff.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6135469"/>
            <a:ext cx="363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Rulemaking Authority or Use of Executive Orders</a:t>
            </a:r>
          </a:p>
        </p:txBody>
      </p:sp>
    </p:spTree>
    <p:extLst>
      <p:ext uri="{BB962C8B-B14F-4D97-AF65-F5344CB8AC3E}">
        <p14:creationId xmlns:p14="http://schemas.microsoft.com/office/powerpoint/2010/main" val="3140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then there is single payer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772400" cy="50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4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then there is single payer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086600" cy="495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central issue IS politics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199"/>
            <a:ext cx="7772400" cy="508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en-US" dirty="0" smtClean="0"/>
              <a:t>and, re-election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213842"/>
            <a:ext cx="6477000" cy="511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000"/>
            <a:ext cx="7886700" cy="994172"/>
          </a:xfrm>
        </p:spPr>
        <p:txBody>
          <a:bodyPr/>
          <a:lstStyle/>
          <a:p>
            <a:r>
              <a:rPr lang="en-US" dirty="0"/>
              <a:t>Impact on the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7825189" cy="4762051"/>
          </a:xfrm>
        </p:spPr>
        <p:txBody>
          <a:bodyPr>
            <a:noAutofit/>
          </a:bodyPr>
          <a:lstStyle/>
          <a:p>
            <a:r>
              <a:rPr lang="en-US" sz="2400" dirty="0"/>
              <a:t>Continued uncertainty impacting economic growth</a:t>
            </a:r>
          </a:p>
          <a:p>
            <a:r>
              <a:rPr lang="en-US" sz="2400" dirty="0"/>
              <a:t>Though slower, health care COSTS will continue to grow</a:t>
            </a:r>
          </a:p>
          <a:p>
            <a:r>
              <a:rPr lang="en-US" sz="2400" dirty="0"/>
              <a:t>Health care insurance costs will continue to grow faster for companies that cannot self-insure – especially smaller employers</a:t>
            </a:r>
          </a:p>
          <a:p>
            <a:r>
              <a:rPr lang="en-US" sz="2400" dirty="0"/>
              <a:t>Fewer options for coverage in the fully-insured market</a:t>
            </a:r>
          </a:p>
          <a:p>
            <a:r>
              <a:rPr lang="en-US" sz="2400" dirty="0"/>
              <a:t>Emergence of "narrow network" insurance products that exchange access and convenience for lower costs</a:t>
            </a:r>
          </a:p>
          <a:p>
            <a:r>
              <a:rPr lang="en-US" sz="2400" dirty="0"/>
              <a:t>Impact of government deficit spending on economy</a:t>
            </a:r>
          </a:p>
          <a:p>
            <a:r>
              <a:rPr lang="en-US" sz="2400" dirty="0"/>
              <a:t>Dysfunctional government resulting from current political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3289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 initiatives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52" y="152400"/>
            <a:ext cx="8229600" cy="853966"/>
          </a:xfrm>
        </p:spPr>
        <p:txBody>
          <a:bodyPr/>
          <a:lstStyle/>
          <a:p>
            <a:r>
              <a:rPr lang="en-US" sz="4800" b="1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066800"/>
            <a:ext cx="7886700" cy="4602162"/>
          </a:xfrm>
        </p:spPr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Federal Update</a:t>
            </a:r>
          </a:p>
          <a:p>
            <a:r>
              <a:rPr lang="en-US" dirty="0"/>
              <a:t>Workforce Planning Initiatives</a:t>
            </a:r>
          </a:p>
          <a:p>
            <a:r>
              <a:rPr lang="en-US" dirty="0"/>
              <a:t>Career Pathways </a:t>
            </a:r>
            <a:r>
              <a:rPr lang="mr-IN" dirty="0"/>
              <a:t>–</a:t>
            </a:r>
            <a:r>
              <a:rPr lang="en-US" dirty="0"/>
              <a:t> Review &amp; Discussion</a:t>
            </a:r>
          </a:p>
        </p:txBody>
      </p:sp>
      <p:pic>
        <p:nvPicPr>
          <p:cNvPr id="4" name="Picture 3" descr="wav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9496"/>
            <a:ext cx="4098131" cy="327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changing landscape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17638"/>
            <a:ext cx="7391400" cy="465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477000"/>
            <a:ext cx="2501900" cy="21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06402"/>
            <a:ext cx="4610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changing landscape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477000"/>
            <a:ext cx="2501900" cy="21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7391400" cy="4711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06402"/>
            <a:ext cx="4610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533400"/>
            <a:ext cx="91059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654" y="3428082"/>
            <a:ext cx="2790689" cy="14487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2000" y="838200"/>
            <a:ext cx="3124200" cy="2971800"/>
            <a:chOff x="3124200" y="1524000"/>
            <a:chExt cx="3124200" cy="2971800"/>
          </a:xfrm>
        </p:grpSpPr>
        <p:sp>
          <p:nvSpPr>
            <p:cNvPr id="2" name="Oval 1"/>
            <p:cNvSpPr/>
            <p:nvPr/>
          </p:nvSpPr>
          <p:spPr>
            <a:xfrm>
              <a:off x="3124200" y="1524000"/>
              <a:ext cx="3124200" cy="2971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2087880"/>
              <a:ext cx="2540000" cy="952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6174" y="3124200"/>
              <a:ext cx="2613626" cy="615950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2971800" y="2824691"/>
            <a:ext cx="3200400" cy="304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1708097"/>
            <a:ext cx="2921000" cy="24140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321300" y="838199"/>
            <a:ext cx="3289300" cy="31326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614" y="2072282"/>
            <a:ext cx="2369786" cy="12043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44232" y="4880609"/>
            <a:ext cx="2655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Workforce Development</a:t>
            </a:r>
          </a:p>
          <a:p>
            <a:pPr algn="ctr"/>
            <a:r>
              <a:rPr lang="en-US" dirty="0"/>
              <a:t>Consortium</a:t>
            </a:r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200400"/>
            <a:ext cx="8839200" cy="2276475"/>
          </a:xfrm>
        </p:spPr>
        <p:txBody>
          <a:bodyPr/>
          <a:lstStyle/>
          <a:p>
            <a:pPr algn="r"/>
            <a:r>
              <a:rPr lang="en-US" dirty="0"/>
              <a:t>Our goal:</a:t>
            </a:r>
            <a:br>
              <a:rPr lang="en-US" dirty="0"/>
            </a:br>
            <a:r>
              <a:rPr lang="en-US" dirty="0"/>
              <a:t>Create an adequate supply of health care professionals to meet the need of our target region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7387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Our Strategy </a:t>
            </a:r>
            <a:r>
              <a:rPr lang="mr-IN" dirty="0"/>
              <a:t>–</a:t>
            </a:r>
            <a:r>
              <a:rPr lang="en-US" dirty="0"/>
              <a:t> Working together: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 and predict the need for various health care workers in the upcoming years</a:t>
            </a:r>
          </a:p>
          <a:p>
            <a:r>
              <a:rPr lang="en-US" dirty="0"/>
              <a:t>Determine the current capacity of education system to train those workers</a:t>
            </a:r>
          </a:p>
          <a:p>
            <a:r>
              <a:rPr lang="en-US" dirty="0"/>
              <a:t>Do a gap analysis</a:t>
            </a:r>
          </a:p>
          <a:p>
            <a:r>
              <a:rPr lang="en-US" dirty="0"/>
              <a:t>Work collaboratively to:</a:t>
            </a:r>
          </a:p>
          <a:p>
            <a:pPr lvl="1"/>
            <a:r>
              <a:rPr lang="en-US" dirty="0"/>
              <a:t>Right size education programs</a:t>
            </a:r>
          </a:p>
          <a:p>
            <a:pPr lvl="1"/>
            <a:r>
              <a:rPr lang="en-US" dirty="0"/>
              <a:t>Recruit workers to health care professions</a:t>
            </a:r>
          </a:p>
        </p:txBody>
      </p:sp>
    </p:spTree>
    <p:extLst>
      <p:ext uri="{BB962C8B-B14F-4D97-AF65-F5344CB8AC3E}">
        <p14:creationId xmlns:p14="http://schemas.microsoft.com/office/powerpoint/2010/main" val="15291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531"/>
            <a:ext cx="8229600" cy="1143000"/>
          </a:xfrm>
        </p:spPr>
        <p:txBody>
          <a:bodyPr/>
          <a:lstStyle/>
          <a:p>
            <a:r>
              <a:rPr lang="en-US" dirty="0"/>
              <a:t>Major Findings</a:t>
            </a:r>
            <a:r>
              <a:rPr lang="mr-IN" dirty="0" smtClean="0"/>
              <a:t>…</a:t>
            </a:r>
            <a:r>
              <a:rPr lang="en-US" dirty="0" smtClean="0"/>
              <a:t> thus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There are not enough young people entering the health care worker “pipeline”</a:t>
            </a:r>
          </a:p>
          <a:p>
            <a:r>
              <a:rPr lang="en-US" dirty="0" smtClean="0"/>
              <a:t>Outside of the (St. Cloud) Metro Area, educational programs are below capacity</a:t>
            </a:r>
          </a:p>
          <a:p>
            <a:r>
              <a:rPr lang="en-US" dirty="0" smtClean="0"/>
              <a:t>The “pipeline” is not big enough </a:t>
            </a:r>
            <a:r>
              <a:rPr lang="mr-IN" dirty="0" smtClean="0"/>
              <a:t>–</a:t>
            </a:r>
            <a:r>
              <a:rPr lang="en-US" dirty="0" smtClean="0"/>
              <a:t> barriers include:</a:t>
            </a:r>
          </a:p>
          <a:p>
            <a:pPr lvl="1"/>
            <a:r>
              <a:rPr lang="en-US" dirty="0" smtClean="0"/>
              <a:t>Lack of instructors</a:t>
            </a:r>
          </a:p>
          <a:p>
            <a:pPr lvl="1"/>
            <a:r>
              <a:rPr lang="en-US" dirty="0" smtClean="0"/>
              <a:t>Shortage of clinical training slots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pathways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67000"/>
            <a:ext cx="7772400" cy="1500187"/>
          </a:xfrm>
        </p:spPr>
        <p:txBody>
          <a:bodyPr/>
          <a:lstStyle/>
          <a:p>
            <a:r>
              <a:rPr lang="en-US" sz="2800" dirty="0"/>
              <a:t>Review &amp; </a:t>
            </a:r>
            <a:r>
              <a:rPr lang="en-US" sz="2800" dirty="0" smtClean="0"/>
              <a:t>Discussion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47893"/>
            <a:ext cx="2554287" cy="1122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495" y="1147893"/>
            <a:ext cx="5334000" cy="159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8076576" cy="510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019800"/>
            <a:ext cx="1447800" cy="636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076" y="4572000"/>
            <a:ext cx="38481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3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33400"/>
            <a:ext cx="6553200" cy="5617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019800"/>
            <a:ext cx="1447800" cy="63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2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3549" y="5105400"/>
            <a:ext cx="7772400" cy="774700"/>
          </a:xfrm>
        </p:spPr>
        <p:txBody>
          <a:bodyPr/>
          <a:lstStyle/>
          <a:p>
            <a:r>
              <a:rPr lang="en-US" dirty="0"/>
              <a:t>Federal Update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59181"/>
            <a:ext cx="6019800" cy="48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6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7200"/>
            <a:ext cx="7239000" cy="5670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324600"/>
            <a:ext cx="2895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85800"/>
            <a:ext cx="7848600" cy="5322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324600"/>
            <a:ext cx="2895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/>
          <a:lstStyle/>
          <a:p>
            <a:r>
              <a:rPr lang="en-US" b="1" dirty="0"/>
              <a:t>Focus Areas </a:t>
            </a:r>
            <a:r>
              <a:rPr lang="mr-IN" b="1" dirty="0"/>
              <a:t>–</a:t>
            </a:r>
            <a:r>
              <a:rPr lang="en-US" b="1" dirty="0"/>
              <a:t> Follow-up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CNAs and CMAs</a:t>
            </a:r>
          </a:p>
          <a:p>
            <a:r>
              <a:rPr lang="en-US" dirty="0"/>
              <a:t>Community Health Workers</a:t>
            </a:r>
          </a:p>
          <a:p>
            <a:r>
              <a:rPr lang="en-US" dirty="0"/>
              <a:t>Community Paramedics</a:t>
            </a:r>
          </a:p>
          <a:p>
            <a:r>
              <a:rPr lang="en-US" dirty="0"/>
              <a:t>Respiratory Therapists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19600"/>
            <a:ext cx="6172448" cy="12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5401"/>
            <a:ext cx="7543800" cy="5688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019800"/>
            <a:ext cx="1447800" cy="63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46700"/>
            <a:ext cx="5524500" cy="105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304800"/>
            <a:ext cx="7035800" cy="49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discussion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2482"/>
            <a:ext cx="7341032" cy="38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 Status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AD0066B-B8FF-4030-9A9B-43C54EFA6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05" y="1219200"/>
            <a:ext cx="7590390" cy="51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2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29718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ambulance</a:t>
            </a:r>
          </a:p>
        </p:txBody>
      </p:sp>
      <p:pic>
        <p:nvPicPr>
          <p:cNvPr id="1026" name="Picture 2" descr="Blue and Silver Stetoscope">
            <a:extLst>
              <a:ext uri="{FF2B5EF4-FFF2-40B4-BE49-F238E27FC236}">
                <a16:creationId xmlns="" xmlns:a16="http://schemas.microsoft.com/office/drawing/2014/main" id="{85B1E12C-3065-4290-BDC9-6A04A3DE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676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2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6A9AB1-AC8B-4440-B359-3A483FF8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rough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F9DCE0E-A8B9-614F-A15A-604597ED9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Taken from a variety of sources</a:t>
            </a:r>
          </a:p>
          <a:p>
            <a:r>
              <a:rPr lang="en-US" sz="3600" dirty="0"/>
              <a:t>Much lower than projections made in 2010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D6542D-D6EE-AF4D-8F5A-7EAA51ABA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3600" dirty="0"/>
              <a:t>45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30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16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11 million</a:t>
            </a:r>
          </a:p>
          <a:p>
            <a:endParaRPr lang="en-US" dirty="0"/>
          </a:p>
        </p:txBody>
      </p:sp>
      <p:pic>
        <p:nvPicPr>
          <p:cNvPr id="6" name="Picture 2" descr="Blue and Silver Stetoscope">
            <a:extLst>
              <a:ext uri="{FF2B5EF4-FFF2-40B4-BE49-F238E27FC236}">
                <a16:creationId xmlns="" xmlns:a16="http://schemas.microsoft.com/office/drawing/2014/main" id="{E7800F1B-808E-4813-BCE5-3611670C1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636963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5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6A9AB1-AC8B-4440-B359-3A483FF8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rough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F9DCE0E-A8B9-614F-A15A-604597ED9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45 million </a:t>
            </a:r>
            <a:r>
              <a:rPr lang="mr-IN" sz="3600" dirty="0"/>
              <a:t>–</a:t>
            </a:r>
            <a:r>
              <a:rPr lang="en-US" sz="3600" dirty="0"/>
              <a:t> Estimated number of uninsured prior to enactment of the Affordable Care 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D6542D-D6EE-AF4D-8F5A-7EAA51ABA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45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30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16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11 million</a:t>
            </a:r>
          </a:p>
          <a:p>
            <a:endParaRPr lang="en-US" dirty="0"/>
          </a:p>
        </p:txBody>
      </p:sp>
      <p:pic>
        <p:nvPicPr>
          <p:cNvPr id="6" name="Picture 2" descr="Blue and Silver Stetoscope">
            <a:extLst>
              <a:ext uri="{FF2B5EF4-FFF2-40B4-BE49-F238E27FC236}">
                <a16:creationId xmlns="" xmlns:a16="http://schemas.microsoft.com/office/drawing/2014/main" id="{BEC9DB92-FC15-4C57-AC28-ACB973BB1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636963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6A9AB1-AC8B-4440-B359-3A483FF8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rough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F9DCE0E-A8B9-614F-A15A-604597ED9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45 million</a:t>
            </a:r>
          </a:p>
          <a:p>
            <a:r>
              <a:rPr lang="en-US" sz="3600" dirty="0"/>
              <a:t>30 million </a:t>
            </a:r>
            <a:r>
              <a:rPr lang="mr-IN" sz="3600" dirty="0"/>
              <a:t>–</a:t>
            </a:r>
            <a:r>
              <a:rPr lang="en-US" sz="3600" dirty="0"/>
              <a:t> CBO estimate of uninsured remaining in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D6542D-D6EE-AF4D-8F5A-7EAA51ABA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3600" dirty="0"/>
              <a:t>45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30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16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10 million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3600" dirty="0"/>
              <a:t>11 million</a:t>
            </a:r>
          </a:p>
          <a:p>
            <a:endParaRPr lang="en-US" dirty="0"/>
          </a:p>
        </p:txBody>
      </p:sp>
      <p:pic>
        <p:nvPicPr>
          <p:cNvPr id="6" name="Picture 2" descr="Blue and Silver Stetoscope">
            <a:extLst>
              <a:ext uri="{FF2B5EF4-FFF2-40B4-BE49-F238E27FC236}">
                <a16:creationId xmlns="" xmlns:a16="http://schemas.microsoft.com/office/drawing/2014/main" id="{9083C851-F201-4F0B-8452-CC1692A4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636963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9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HS Logo Onl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CCH Logo Only</Template>
  <TotalTime>954</TotalTime>
  <Words>735</Words>
  <Application>Microsoft Office PowerPoint</Application>
  <PresentationFormat>On-screen Show (4:3)</PresentationFormat>
  <Paragraphs>165</Paragraphs>
  <Slides>45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MS PGothic</vt:lpstr>
      <vt:lpstr>Arial</vt:lpstr>
      <vt:lpstr>Calibri</vt:lpstr>
      <vt:lpstr>Mangal</vt:lpstr>
      <vt:lpstr>CCHS Logo Only</vt:lpstr>
      <vt:lpstr>Minnesota Laboratory Professionals’ Workforce Summit</vt:lpstr>
      <vt:lpstr>Welcome and introductions</vt:lpstr>
      <vt:lpstr>AGENDA</vt:lpstr>
      <vt:lpstr>Federal Update</vt:lpstr>
      <vt:lpstr>ACA Status</vt:lpstr>
      <vt:lpstr>Enrollment</vt:lpstr>
      <vt:lpstr>Some rough numbers</vt:lpstr>
      <vt:lpstr>Some rough numbers</vt:lpstr>
      <vt:lpstr>Some rough numbers</vt:lpstr>
      <vt:lpstr>Some rough numbers</vt:lpstr>
      <vt:lpstr>Some rough numbers</vt:lpstr>
      <vt:lpstr>Some rough numbers</vt:lpstr>
      <vt:lpstr>PowerPoint Presentation</vt:lpstr>
      <vt:lpstr>ACA Status</vt:lpstr>
      <vt:lpstr>Insurance Plans Doing Better</vt:lpstr>
      <vt:lpstr>Insurance Plans Doing Better</vt:lpstr>
      <vt:lpstr>Insurance Plans Doing Better</vt:lpstr>
      <vt:lpstr>“Repeal &amp; Replace”</vt:lpstr>
      <vt:lpstr>“Repeal &amp; Replace”</vt:lpstr>
      <vt:lpstr>PowerPoint Presentation</vt:lpstr>
      <vt:lpstr>What could be done to the ACA administratively?</vt:lpstr>
      <vt:lpstr>What could be done to the ACA administratively?</vt:lpstr>
      <vt:lpstr>What could be done to the ACA administratively?</vt:lpstr>
      <vt:lpstr>And then there is single payer…</vt:lpstr>
      <vt:lpstr>And then there is single payer…</vt:lpstr>
      <vt:lpstr>The central issue IS politics…</vt:lpstr>
      <vt:lpstr>…and, re-election</vt:lpstr>
      <vt:lpstr>Impact on the community</vt:lpstr>
      <vt:lpstr>Workforce initiatives</vt:lpstr>
      <vt:lpstr>A changing landscape…</vt:lpstr>
      <vt:lpstr>A changing landscape…</vt:lpstr>
      <vt:lpstr>PowerPoint Presentation</vt:lpstr>
      <vt:lpstr>PowerPoint Presentation</vt:lpstr>
      <vt:lpstr>Our goal: Create an adequate supply of health care professionals to meet the need of our target region</vt:lpstr>
      <vt:lpstr>Our Strategy – Working together:</vt:lpstr>
      <vt:lpstr>Major Findings… thus far</vt:lpstr>
      <vt:lpstr>Career pathways</vt:lpstr>
      <vt:lpstr>PowerPoint Presentation</vt:lpstr>
      <vt:lpstr>PowerPoint Presentation</vt:lpstr>
      <vt:lpstr>PowerPoint Presentation</vt:lpstr>
      <vt:lpstr>PowerPoint Presentation</vt:lpstr>
      <vt:lpstr>Focus Areas – Follow-up Discussion</vt:lpstr>
      <vt:lpstr>PowerPoint Presentation</vt:lpstr>
      <vt:lpstr>PowerPoint Presentation</vt:lpstr>
      <vt:lpstr>Questions and discussion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Care Workforce</dc:title>
  <dc:creator>David Borgert</dc:creator>
  <cp:lastModifiedBy>DeFor, Valerie H</cp:lastModifiedBy>
  <cp:revision>90</cp:revision>
  <dcterms:created xsi:type="dcterms:W3CDTF">2016-01-25T01:03:28Z</dcterms:created>
  <dcterms:modified xsi:type="dcterms:W3CDTF">2017-10-13T17:55:00Z</dcterms:modified>
</cp:coreProperties>
</file>