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18"/>
  </p:handout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</p:sldIdLst>
  <p:sldSz cx="12192000" cy="6858000"/>
  <p:notesSz cx="6858000" cy="9144000"/>
  <p:custDataLst>
    <p:tags r:id="rId19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71" d="100"/>
          <a:sy n="71" d="100"/>
        </p:scale>
        <p:origin x="5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F656E1-6EFB-403E-8948-0AA80A55E818}" type="datetimeFigureOut">
              <a:rPr lang="en-US" smtClean="0"/>
              <a:t>6/12/2015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42FA47-485B-4603-879B-6F62197E2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9531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E0307-B85C-446A-8EF0-0407D435D787}" type="datetimeFigureOut">
              <a:rPr lang="en-US" dirty="0"/>
              <a:t>6/12/2015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E7-95FA-4FC4-9EC5-DDBFA8DC7417}" type="datetimeFigureOut">
              <a:rPr lang="en-US" dirty="0"/>
              <a:t>6/12/2015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987F2-A784-4F72-BB57-0E9EACDE722E}" type="datetimeFigureOut">
              <a:rPr lang="en-US" dirty="0"/>
              <a:t>6/12/2015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D51E-4B19-444E-85C0-DBD7EB6263F4}" type="datetimeFigureOut">
              <a:rPr lang="en-US" dirty="0"/>
              <a:t>6/12/2015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7255A-4AD5-4D3E-9A0A-689DA3BA976C}" type="datetimeFigureOut">
              <a:rPr lang="en-US" dirty="0"/>
              <a:t>6/12/2015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0AD15-87AC-45B2-9EE5-8D165AF83CD7}" type="datetimeFigureOut">
              <a:rPr lang="en-US" dirty="0"/>
              <a:t>6/12/2015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40CCD-F0D6-4CC2-A4C8-2D7D0D875F02}" type="datetimeFigureOut">
              <a:rPr lang="en-US" dirty="0"/>
              <a:t>6/12/2015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FE2CC-454D-4466-AC55-B86DA0A87BAE}" type="datetimeFigureOut">
              <a:rPr lang="en-US" dirty="0"/>
              <a:t>6/12/2015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B647B1BF-4039-460D-A637-65428CBD720E}" type="datetimeFigureOut">
              <a:rPr lang="en-US" dirty="0"/>
              <a:t>6/12/2015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F52CC-F3D9-41D4-BCE4-C208E61A3F31}" type="datetimeFigureOut">
              <a:rPr lang="en-US" smtClean="0"/>
              <a:t>6/12/2015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1259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CE-9343-4EBE-B5CA-AEA240A1DC53}" type="datetimeFigureOut">
              <a:rPr lang="en-US" dirty="0"/>
              <a:t>6/12/2015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00F7B-89C5-4DF7-A309-6263220147D4}" type="datetimeFigureOut">
              <a:rPr lang="en-US" dirty="0"/>
              <a:t>6/12/2015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C95DE-FD64-4606-AE61-EC1136867CC6}" type="datetimeFigureOut">
              <a:rPr lang="en-US" dirty="0"/>
              <a:t>6/12/2015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0BBD-30FE-4CF1-900A-0C45149F8AF8}" type="datetimeFigureOut">
              <a:rPr lang="en-US" dirty="0"/>
              <a:t>6/12/2015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A5F7F-3E81-4C65-A4D1-CB62D5B9DB91}" type="datetimeFigureOut">
              <a:rPr lang="en-US" dirty="0"/>
              <a:t>6/12/2015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ECC86-1672-4627-AEFE-EC5485C73905}" type="datetimeFigureOut">
              <a:rPr lang="en-US" dirty="0"/>
              <a:t>6/12/2015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CB01F-D966-4C62-B900-0BE008A90C98}" type="datetimeFigureOut">
              <a:rPr lang="en-US" dirty="0"/>
              <a:t>6/12/2015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A0EA-7DC7-4964-BB97-B173EF3B859A}" type="datetimeFigureOut">
              <a:rPr lang="en-US" dirty="0"/>
              <a:t>6/12/2015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20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F52CC-F3D9-41D4-BCE4-C208E61A3F31}" type="datetimeFigureOut">
              <a:rPr lang="en-US" dirty="0"/>
              <a:t>6/12/2015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  <p:sldLayoutId id="2147483669" r:id="rId18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7" Type="http://schemas.openxmlformats.org/officeDocument/2006/relationships/image" Target="../media/image5.emf"/><Relationship Id="rId2" Type="http://schemas.openxmlformats.org/officeDocument/2006/relationships/tags" Target="../tags/tag5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slideLayout" Target="../slideLayouts/slideLayout18.xml"/><Relationship Id="rId4" Type="http://schemas.openxmlformats.org/officeDocument/2006/relationships/tags" Target="../tags/tag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7" Type="http://schemas.openxmlformats.org/officeDocument/2006/relationships/image" Target="../media/image6.emf"/><Relationship Id="rId2" Type="http://schemas.openxmlformats.org/officeDocument/2006/relationships/tags" Target="../tags/tag8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.bin"/><Relationship Id="rId5" Type="http://schemas.openxmlformats.org/officeDocument/2006/relationships/slideLayout" Target="../slideLayouts/slideLayout18.xml"/><Relationship Id="rId4" Type="http://schemas.openxmlformats.org/officeDocument/2006/relationships/tags" Target="../tags/tag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7" Type="http://schemas.openxmlformats.org/officeDocument/2006/relationships/image" Target="../media/image7.emf"/><Relationship Id="rId2" Type="http://schemas.openxmlformats.org/officeDocument/2006/relationships/tags" Target="../tags/tag11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.bin"/><Relationship Id="rId5" Type="http://schemas.openxmlformats.org/officeDocument/2006/relationships/slideLayout" Target="../slideLayouts/slideLayout18.xml"/><Relationship Id="rId4" Type="http://schemas.openxmlformats.org/officeDocument/2006/relationships/tags" Target="../tags/tag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7" Type="http://schemas.openxmlformats.org/officeDocument/2006/relationships/image" Target="../media/image8.emf"/><Relationship Id="rId2" Type="http://schemas.openxmlformats.org/officeDocument/2006/relationships/tags" Target="../tags/tag14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5.bin"/><Relationship Id="rId5" Type="http://schemas.openxmlformats.org/officeDocument/2006/relationships/slideLayout" Target="../slideLayouts/slideLayout18.xml"/><Relationship Id="rId4" Type="http://schemas.openxmlformats.org/officeDocument/2006/relationships/tags" Target="../tags/tag1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7" Type="http://schemas.openxmlformats.org/officeDocument/2006/relationships/image" Target="../media/image9.emf"/><Relationship Id="rId2" Type="http://schemas.openxmlformats.org/officeDocument/2006/relationships/tags" Target="../tags/tag1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6.bin"/><Relationship Id="rId5" Type="http://schemas.openxmlformats.org/officeDocument/2006/relationships/slideLayout" Target="../slideLayouts/slideLayout18.xml"/><Relationship Id="rId4" Type="http://schemas.openxmlformats.org/officeDocument/2006/relationships/tags" Target="../tags/tag1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tags" Target="../tags/tag21.xml"/><Relationship Id="rId7" Type="http://schemas.openxmlformats.org/officeDocument/2006/relationships/image" Target="../media/image10.emf"/><Relationship Id="rId2" Type="http://schemas.openxmlformats.org/officeDocument/2006/relationships/tags" Target="../tags/tag20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7.bin"/><Relationship Id="rId5" Type="http://schemas.openxmlformats.org/officeDocument/2006/relationships/slideLayout" Target="../slideLayouts/slideLayout18.xml"/><Relationship Id="rId4" Type="http://schemas.openxmlformats.org/officeDocument/2006/relationships/tags" Target="../tags/tag2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image" Target="../media/image4.emf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slideLayout" Target="../slideLayouts/slideLayout18.xml"/><Relationship Id="rId4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2746" y="824226"/>
            <a:ext cx="10117666" cy="1373070"/>
          </a:xfrm>
        </p:spPr>
        <p:txBody>
          <a:bodyPr/>
          <a:lstStyle/>
          <a:p>
            <a:r>
              <a:rPr lang="en-US" dirty="0" smtClean="0"/>
              <a:t>Unit 5:  </a:t>
            </a:r>
            <a:r>
              <a:rPr lang="en-US" dirty="0" smtClean="0"/>
              <a:t>Understanding Multiple- Choice Questions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2746" y="5321886"/>
            <a:ext cx="8974666" cy="1117687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en-US" sz="3600" dirty="0" smtClean="0">
                <a:solidFill>
                  <a:srgbClr val="FFFF00"/>
                </a:solidFill>
              </a:rPr>
              <a:t>Written </a:t>
            </a:r>
            <a:r>
              <a:rPr lang="en-US" sz="3600" dirty="0">
                <a:solidFill>
                  <a:srgbClr val="FFFF00"/>
                </a:solidFill>
              </a:rPr>
              <a:t>by Kathleen McCullough-Zander, MA, RN, CTN</a:t>
            </a:r>
          </a:p>
          <a:p>
            <a:pPr algn="ctr"/>
            <a:r>
              <a:rPr lang="en-US" sz="3600" dirty="0" smtClean="0">
                <a:solidFill>
                  <a:srgbClr val="FFFF00"/>
                </a:solidFill>
              </a:rPr>
              <a:t> </a:t>
            </a:r>
            <a:endParaRPr lang="en-US" sz="3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1385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9613861" cy="1080938"/>
          </a:xfrm>
        </p:spPr>
        <p:txBody>
          <a:bodyPr/>
          <a:lstStyle/>
          <a:p>
            <a:r>
              <a:rPr lang="en-US" dirty="0" smtClean="0"/>
              <a:t>To best understand what a patient is saying, the nurse should: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5638800" cy="3599316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n-US" sz="3200" dirty="0" smtClean="0"/>
              <a:t>Listen carefully.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n-US" sz="3200" dirty="0" smtClean="0"/>
              <a:t>Employ touch.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n-US" sz="3200" dirty="0" smtClean="0"/>
              <a:t>Show interest.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n-US" sz="3200" dirty="0" smtClean="0"/>
              <a:t>Remain silent.</a:t>
            </a:r>
            <a:endParaRPr lang="en-US" sz="3200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791989434"/>
              </p:ext>
            </p:extLst>
          </p:nvPr>
        </p:nvGraphicFramePr>
        <p:xfrm>
          <a:off x="6032500" y="1600200"/>
          <a:ext cx="6096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Chart" r:id="rId6" imgW="6096106" imgH="5143356" progId="MSGraph.Chart.8">
                  <p:embed followColorScheme="full"/>
                </p:oleObj>
              </mc:Choice>
              <mc:Fallback>
                <p:oleObj name="Chart" r:id="rId6" imgW="6096106" imgH="5143356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032500" y="1600200"/>
                        <a:ext cx="6096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2090670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7"/>
            <a:ext cx="9613861" cy="141869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should the nurse do when a patient appears to be asleep but does not react when called by name?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065866"/>
            <a:ext cx="6496756" cy="4052712"/>
          </a:xfrm>
        </p:spPr>
        <p:txBody>
          <a:bodyPr>
            <a:normAutofit lnSpcReduction="10000"/>
          </a:bodyPr>
          <a:lstStyle/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n-US" sz="3200" dirty="0" smtClean="0"/>
              <a:t>Loudly say, “Are you awake?”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n-US" sz="3200" dirty="0" smtClean="0"/>
              <a:t>Say to the patient, “Can you squeeze my hand?”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n-US" sz="3200" dirty="0" smtClean="0"/>
              <a:t>Inform the nurse manager in charge immediately.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n-US" sz="3200" dirty="0" smtClean="0"/>
              <a:t>Gently touch the patient’s arm while saying the patient’s name.</a:t>
            </a:r>
            <a:endParaRPr lang="en-US" sz="3200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777150940"/>
              </p:ext>
            </p:extLst>
          </p:nvPr>
        </p:nvGraphicFramePr>
        <p:xfrm>
          <a:off x="6032500" y="1600200"/>
          <a:ext cx="6096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Chart" r:id="rId6" imgW="6096106" imgH="5143356" progId="MSGraph.Chart.8">
                  <p:embed followColorScheme="full"/>
                </p:oleObj>
              </mc:Choice>
              <mc:Fallback>
                <p:oleObj name="Chart" r:id="rId6" imgW="6096106" imgH="5143356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032500" y="1600200"/>
                        <a:ext cx="6096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3359019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9613861" cy="1080938"/>
          </a:xfrm>
        </p:spPr>
        <p:txBody>
          <a:bodyPr/>
          <a:lstStyle/>
          <a:p>
            <a:r>
              <a:rPr lang="en-US" dirty="0" smtClean="0"/>
              <a:t>The nurse determines that range-of-motion (ROM) exercises should NOT be done: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199" y="1600200"/>
            <a:ext cx="7095067" cy="3599316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n-US" sz="3200" dirty="0" smtClean="0"/>
              <a:t>For comatose patients.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n-US" sz="3200" dirty="0" smtClean="0"/>
              <a:t>On limbs that are paralyzed. 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n-US" sz="3200" dirty="0" smtClean="0"/>
              <a:t>Beyond the point of resistance.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n-US" sz="3200" dirty="0" smtClean="0"/>
              <a:t>For patients with chronic joint disease.</a:t>
            </a:r>
            <a:endParaRPr lang="en-US" sz="3200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048115810"/>
              </p:ext>
            </p:extLst>
          </p:nvPr>
        </p:nvGraphicFramePr>
        <p:xfrm>
          <a:off x="6096000" y="1600200"/>
          <a:ext cx="6096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Chart" r:id="rId6" imgW="6096106" imgH="5143356" progId="MSGraph.Chart.8">
                  <p:embed followColorScheme="full"/>
                </p:oleObj>
              </mc:Choice>
              <mc:Fallback>
                <p:oleObj name="Chart" r:id="rId6" imgW="6096106" imgH="5143356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096000" y="1600200"/>
                        <a:ext cx="6096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1200912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9613861" cy="1080938"/>
          </a:xfrm>
        </p:spPr>
        <p:txBody>
          <a:bodyPr/>
          <a:lstStyle/>
          <a:p>
            <a:r>
              <a:rPr lang="en-US" dirty="0" smtClean="0"/>
              <a:t>Before performing a procedure, what should the nurse do first?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6982178" cy="4168422"/>
          </a:xfrm>
        </p:spPr>
        <p:txBody>
          <a:bodyPr>
            <a:normAutofit lnSpcReduction="10000"/>
          </a:bodyPr>
          <a:lstStyle/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n-US" sz="3200" dirty="0" smtClean="0"/>
              <a:t>Collect the equipment for the procedure.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n-US" sz="3200" dirty="0" smtClean="0"/>
              <a:t>Position the patient for the procedure.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n-US" sz="3200" dirty="0" smtClean="0"/>
              <a:t>Explain the procedure to the patient.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n-US" sz="3200" dirty="0" smtClean="0"/>
              <a:t>Rais</a:t>
            </a:r>
            <a:r>
              <a:rPr lang="en-US" sz="3200" dirty="0"/>
              <a:t>e</a:t>
            </a:r>
            <a:r>
              <a:rPr lang="en-US" sz="3200" dirty="0" smtClean="0"/>
              <a:t> the bed to its highest position.</a:t>
            </a:r>
            <a:endParaRPr lang="en-US" sz="3200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594833734"/>
              </p:ext>
            </p:extLst>
          </p:nvPr>
        </p:nvGraphicFramePr>
        <p:xfrm>
          <a:off x="6032500" y="1600200"/>
          <a:ext cx="6096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Chart" r:id="rId6" imgW="6096106" imgH="5143356" progId="MSGraph.Chart.8">
                  <p:embed followColorScheme="full"/>
                </p:oleObj>
              </mc:Choice>
              <mc:Fallback>
                <p:oleObj name="Chart" r:id="rId6" imgW="6096106" imgH="5143356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032500" y="1600200"/>
                        <a:ext cx="6096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2715614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9613861" cy="1080938"/>
          </a:xfrm>
        </p:spPr>
        <p:txBody>
          <a:bodyPr/>
          <a:lstStyle/>
          <a:p>
            <a:r>
              <a:rPr lang="en-US" dirty="0" smtClean="0"/>
              <a:t>The nurse understands that the primary etiology of obesity is: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199" y="1600200"/>
            <a:ext cx="6541911" cy="4653844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n-US" sz="3200" dirty="0" smtClean="0"/>
              <a:t>Lack of balance in the variety of nutrients.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n-US" sz="3200" dirty="0" smtClean="0"/>
              <a:t>Glandular disorder that prevents weight loss,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n-US" sz="3200" dirty="0" smtClean="0"/>
              <a:t>Caloric intake that exceeds metabolic needs.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n-US" sz="3200" dirty="0" smtClean="0"/>
              <a:t>Psychological problem that causes overeating.</a:t>
            </a:r>
            <a:endParaRPr lang="en-US" sz="3200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66795070"/>
              </p:ext>
            </p:extLst>
          </p:nvPr>
        </p:nvGraphicFramePr>
        <p:xfrm>
          <a:off x="6096000" y="1600200"/>
          <a:ext cx="6096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Chart" r:id="rId6" imgW="6096106" imgH="5143356" progId="MSGraph.Chart.8">
                  <p:embed followColorScheme="full"/>
                </p:oleObj>
              </mc:Choice>
              <mc:Fallback>
                <p:oleObj name="Chart" r:id="rId6" imgW="6096106" imgH="5143356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096000" y="1600200"/>
                        <a:ext cx="6096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1397855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7"/>
            <a:ext cx="9613861" cy="146385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Which is a primary source for obtaining information related to the independent functions of a nurse? 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975556"/>
            <a:ext cx="7219244" cy="3223960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n-US" sz="3200" dirty="0" smtClean="0"/>
              <a:t>Chart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n-US" sz="3200" dirty="0" smtClean="0"/>
              <a:t>Patient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n-US" sz="3200" dirty="0" smtClean="0"/>
              <a:t>Nursing supervisor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n-US" sz="3200" dirty="0" smtClean="0"/>
              <a:t>Health-care provider</a:t>
            </a:r>
            <a:endParaRPr lang="en-US" sz="3200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574260699"/>
              </p:ext>
            </p:extLst>
          </p:nvPr>
        </p:nvGraphicFramePr>
        <p:xfrm>
          <a:off x="6032500" y="1600200"/>
          <a:ext cx="6096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5" name="Chart" r:id="rId6" imgW="6096106" imgH="5143356" progId="MSGraph.Chart.8">
                  <p:embed followColorScheme="full"/>
                </p:oleObj>
              </mc:Choice>
              <mc:Fallback>
                <p:oleObj name="Chart" r:id="rId6" imgW="6096106" imgH="5143356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032500" y="1600200"/>
                        <a:ext cx="6096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1016055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 all get an “A” on this examination!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726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Levels of knowledge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10326346" cy="4120371"/>
          </a:xfrm>
        </p:spPr>
        <p:txBody>
          <a:bodyPr/>
          <a:lstStyle/>
          <a:p>
            <a:r>
              <a:rPr lang="en-US" dirty="0" smtClean="0"/>
              <a:t>Knowledge – remember information (memorization)</a:t>
            </a:r>
          </a:p>
          <a:p>
            <a:r>
              <a:rPr lang="en-US" dirty="0" smtClean="0"/>
              <a:t>Comprehension – understanding the meaning of information</a:t>
            </a:r>
          </a:p>
          <a:p>
            <a:r>
              <a:rPr lang="en-US" dirty="0" smtClean="0"/>
              <a:t>Application – use information in a particular situation </a:t>
            </a:r>
          </a:p>
          <a:p>
            <a:r>
              <a:rPr lang="en-US" dirty="0" smtClean="0"/>
              <a:t>Analysis – finding the commonalities, differences and connections in information, data and concepts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544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questions in nursing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Usually </a:t>
            </a:r>
            <a:r>
              <a:rPr lang="en-US" dirty="0"/>
              <a:t>at the level of application or analysis</a:t>
            </a:r>
          </a:p>
          <a:p>
            <a:r>
              <a:rPr lang="en-US" dirty="0"/>
              <a:t>Need to apply more than one fact or concept to a situation</a:t>
            </a:r>
          </a:p>
          <a:p>
            <a:r>
              <a:rPr lang="en-US" smtClean="0"/>
              <a:t>There may </a:t>
            </a:r>
            <a:r>
              <a:rPr lang="en-US" dirty="0"/>
              <a:t>be more than one </a:t>
            </a:r>
            <a:r>
              <a:rPr lang="en-US" i="1"/>
              <a:t>right </a:t>
            </a:r>
            <a:r>
              <a:rPr lang="en-US" smtClean="0"/>
              <a:t>answer: </a:t>
            </a:r>
            <a:r>
              <a:rPr lang="en-US" dirty="0"/>
              <a:t>need to select the </a:t>
            </a:r>
            <a:r>
              <a:rPr lang="en-US" i="1" dirty="0"/>
              <a:t>best </a:t>
            </a:r>
            <a:r>
              <a:rPr lang="en-US" dirty="0"/>
              <a:t>answer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5557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Parts of a multiple-choice question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What is the primary purpose of leg exercises after abdominal surgery?</a:t>
            </a:r>
          </a:p>
          <a:p>
            <a:pPr marL="457200" indent="-457200">
              <a:buAutoNum type="arabicPeriod"/>
            </a:pPr>
            <a:r>
              <a:rPr lang="en-US" dirty="0" smtClean="0"/>
              <a:t>Promote venous return</a:t>
            </a:r>
          </a:p>
          <a:p>
            <a:pPr marL="457200" indent="-457200">
              <a:buAutoNum type="arabicPeriod"/>
            </a:pPr>
            <a:r>
              <a:rPr lang="en-US" dirty="0" smtClean="0"/>
              <a:t>Prevent muscle atrophy</a:t>
            </a:r>
          </a:p>
          <a:p>
            <a:pPr marL="457200" indent="-457200">
              <a:buAutoNum type="arabicPeriod"/>
            </a:pPr>
            <a:r>
              <a:rPr lang="en-US" dirty="0" smtClean="0"/>
              <a:t>Increase muscle strength</a:t>
            </a:r>
          </a:p>
          <a:p>
            <a:pPr marL="457200" indent="-457200">
              <a:buAutoNum type="arabicPeriod"/>
            </a:pPr>
            <a:r>
              <a:rPr lang="en-US" dirty="0" smtClean="0"/>
              <a:t>Limit disabling contractures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5594123" y="2506133"/>
            <a:ext cx="4700058" cy="343005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</a:rPr>
              <a:t>Stem</a:t>
            </a:r>
          </a:p>
          <a:p>
            <a:pPr marL="0" indent="0">
              <a:buNone/>
            </a:pPr>
            <a:endParaRPr lang="en-US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</a:rPr>
              <a:t>Correct answer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</a:rPr>
              <a:t>Distractor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</a:rPr>
              <a:t>Distractor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</a:rPr>
              <a:t>Distractor</a:t>
            </a:r>
          </a:p>
          <a:p>
            <a:pPr marL="0" indent="0">
              <a:buNone/>
            </a:pPr>
            <a:endParaRPr lang="en-US" dirty="0">
              <a:solidFill>
                <a:srgbClr val="FFFF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1383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Alternative format questions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Matching</a:t>
            </a:r>
          </a:p>
          <a:p>
            <a:r>
              <a:rPr lang="en-US" dirty="0" smtClean="0"/>
              <a:t>Multiple answers – select all that apply</a:t>
            </a:r>
          </a:p>
          <a:p>
            <a:r>
              <a:rPr lang="en-US" dirty="0" smtClean="0"/>
              <a:t>Fill in the blank</a:t>
            </a:r>
          </a:p>
          <a:p>
            <a:r>
              <a:rPr lang="en-US" dirty="0" smtClean="0"/>
              <a:t>Ranking</a:t>
            </a:r>
          </a:p>
          <a:p>
            <a:r>
              <a:rPr lang="en-US" dirty="0" smtClean="0"/>
              <a:t>Mark a part on a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9244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Strategy for multiple-choice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221971"/>
          </a:xfrm>
        </p:spPr>
        <p:txBody>
          <a:bodyPr/>
          <a:lstStyle/>
          <a:p>
            <a:r>
              <a:rPr lang="en-US" dirty="0" smtClean="0"/>
              <a:t>Identify the key concepts in the stem – underline them </a:t>
            </a:r>
          </a:p>
          <a:p>
            <a:r>
              <a:rPr lang="en-US" dirty="0" smtClean="0"/>
              <a:t>Identify </a:t>
            </a:r>
            <a:r>
              <a:rPr lang="en-US" dirty="0"/>
              <a:t>who is the central person in the </a:t>
            </a:r>
            <a:r>
              <a:rPr lang="en-US" dirty="0" smtClean="0"/>
              <a:t>question</a:t>
            </a:r>
          </a:p>
          <a:p>
            <a:r>
              <a:rPr lang="en-US" dirty="0" smtClean="0"/>
              <a:t>Put the question into your own words</a:t>
            </a:r>
            <a:endParaRPr lang="en-US" dirty="0"/>
          </a:p>
          <a:p>
            <a:r>
              <a:rPr lang="en-US" dirty="0" smtClean="0"/>
              <a:t>Think of the answer in your mind!</a:t>
            </a:r>
          </a:p>
          <a:p>
            <a:r>
              <a:rPr lang="en-US" dirty="0" smtClean="0"/>
              <a:t>Read </a:t>
            </a:r>
            <a:r>
              <a:rPr lang="en-US" i="1" u="sng" dirty="0" smtClean="0"/>
              <a:t>all four</a:t>
            </a:r>
            <a:r>
              <a:rPr lang="en-US" dirty="0" smtClean="0"/>
              <a:t> answers</a:t>
            </a:r>
          </a:p>
          <a:p>
            <a:r>
              <a:rPr lang="en-US" dirty="0" smtClean="0"/>
              <a:t>Immediately cross out the answers you know are wrong</a:t>
            </a:r>
          </a:p>
          <a:p>
            <a:r>
              <a:rPr lang="en-US" dirty="0" smtClean="0"/>
              <a:t>You are usually left with two answers to choice from</a:t>
            </a:r>
          </a:p>
          <a:p>
            <a:r>
              <a:rPr lang="en-US" dirty="0"/>
              <a:t>Which one is closest to the answer you had in mind?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3714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Tips for success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not </a:t>
            </a:r>
            <a:r>
              <a:rPr lang="en-US" i="1" dirty="0"/>
              <a:t>add </a:t>
            </a:r>
            <a:r>
              <a:rPr lang="en-US" dirty="0"/>
              <a:t>additional information into the </a:t>
            </a:r>
            <a:r>
              <a:rPr lang="en-US" dirty="0" smtClean="0"/>
              <a:t>stem or answers</a:t>
            </a:r>
          </a:p>
          <a:p>
            <a:r>
              <a:rPr lang="en-US" dirty="0"/>
              <a:t>Be sure to notice specific words such as “always, never, all, none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Use time wisely – skip a difficult question and come back later</a:t>
            </a:r>
          </a:p>
          <a:p>
            <a:r>
              <a:rPr lang="en-US" dirty="0" smtClean="0"/>
              <a:t>Cover the answers while you analyze the stem</a:t>
            </a:r>
          </a:p>
          <a:p>
            <a:r>
              <a:rPr lang="en-US" dirty="0" smtClean="0"/>
              <a:t>Wear earplugs if distracted by noise</a:t>
            </a:r>
          </a:p>
          <a:p>
            <a:r>
              <a:rPr lang="en-US" dirty="0" smtClean="0"/>
              <a:t>Be sure to fill in the correct circle on </a:t>
            </a:r>
            <a:r>
              <a:rPr lang="en-US" dirty="0" err="1" smtClean="0"/>
              <a:t>scanform</a:t>
            </a:r>
            <a:endParaRPr lang="en-US" dirty="0" smtClean="0"/>
          </a:p>
          <a:p>
            <a:r>
              <a:rPr lang="en-US" dirty="0" smtClean="0"/>
              <a:t>55.3% of the time students gain a point when changing an answer</a:t>
            </a:r>
          </a:p>
          <a:p>
            <a:pPr marL="0" indent="0">
              <a:buNone/>
            </a:pPr>
            <a:r>
              <a:rPr lang="en-US" sz="1800" dirty="0" smtClean="0"/>
              <a:t>                                                                                       (Jordan &amp; Johnson, 1990)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3283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analysis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Test analysis helps you to improve skills in studying and test taking</a:t>
            </a:r>
          </a:p>
          <a:p>
            <a:r>
              <a:rPr lang="en-US" dirty="0" smtClean="0"/>
              <a:t>It provides you with feedback to improve</a:t>
            </a:r>
          </a:p>
          <a:p>
            <a:r>
              <a:rPr lang="en-US" dirty="0" smtClean="0"/>
              <a:t>It is “thinking about your thinking”</a:t>
            </a:r>
          </a:p>
          <a:p>
            <a:r>
              <a:rPr lang="en-US" dirty="0" smtClean="0"/>
              <a:t>Make copies of handout to use in test review</a:t>
            </a:r>
          </a:p>
          <a:p>
            <a:r>
              <a:rPr lang="en-US" dirty="0" smtClean="0"/>
              <a:t>You are looking for patterns!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572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9613861" cy="1080938"/>
          </a:xfrm>
        </p:spPr>
        <p:txBody>
          <a:bodyPr/>
          <a:lstStyle/>
          <a:p>
            <a:r>
              <a:rPr lang="en-US" dirty="0" smtClean="0"/>
              <a:t>What is the most common reason why older adults become incontinent of urine?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199" y="1600200"/>
            <a:ext cx="6846711" cy="4292600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n-US" sz="3200" dirty="0" smtClean="0"/>
              <a:t>They use incontinence to manipulate others.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n-US" sz="3200" dirty="0" smtClean="0"/>
              <a:t>The muscles that control urination become weak.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n-US" sz="3200" dirty="0" smtClean="0"/>
              <a:t>They tend to drink less fluid than younger patients.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n-US" sz="3200" dirty="0" smtClean="0"/>
              <a:t>Their increase in weight places pressure on the bladder.</a:t>
            </a:r>
            <a:endParaRPr lang="en-US" sz="3200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4174171732"/>
              </p:ext>
            </p:extLst>
          </p:nvPr>
        </p:nvGraphicFramePr>
        <p:xfrm>
          <a:off x="6096000" y="1600200"/>
          <a:ext cx="6096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Chart" r:id="rId6" imgW="6096106" imgH="5143356" progId="MSGraph.Chart.8">
                  <p:embed followColorScheme="full"/>
                </p:oleObj>
              </mc:Choice>
              <mc:Fallback>
                <p:oleObj name="Chart" r:id="rId6" imgW="6096106" imgH="5143356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096000" y="1600200"/>
                        <a:ext cx="6096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2865812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ASPOLLED" val="D0484ACA8F8F445D84DACCD995724B0E"/>
  <p:tag name="TPVERSION" val="5"/>
  <p:tag name="TPFULLVERSION" val="5.3.1.3337"/>
  <p:tag name="PPTVERSION" val="15"/>
  <p:tag name="TPOS" val="2"/>
  <p:tag name="MMPROD_NEXTUNIQUEID" val="10009"/>
  <p:tag name="MMPROD_UIDATA" val="&lt;database version=&quot;10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Unit 5:  Understanding Multiple- Choice Questions&amp;quot;&quot;/&gt;&lt;property id=&quot;20307&quot; value=&quot;256&quot;/&gt;&lt;/object&gt;&lt;object type=&quot;3&quot; unique_id=&quot;10004&quot;&gt;&lt;property id=&quot;20148&quot; value=&quot;5&quot;/&gt;&lt;property id=&quot;20300&quot; value=&quot;Slide 2 - &amp;quot;Levels of knowledge&amp;quot;&quot;/&gt;&lt;property id=&quot;20307&quot; value=&quot;257&quot;/&gt;&lt;/object&gt;&lt;object type=&quot;3&quot; unique_id=&quot;10005&quot;&gt;&lt;property id=&quot;20148&quot; value=&quot;5&quot;/&gt;&lt;property id=&quot;20300&quot; value=&quot;Slide 3 - &amp;quot;Test questions in nursing&amp;quot;&quot;/&gt;&lt;property id=&quot;20307&quot; value=&quot;258&quot;/&gt;&lt;/object&gt;&lt;object type=&quot;3&quot; unique_id=&quot;10006&quot;&gt;&lt;property id=&quot;20148&quot; value=&quot;5&quot;/&gt;&lt;property id=&quot;20300&quot; value=&quot;Slide 4 - &amp;quot;Parts of a multiple-choice question&amp;quot;&quot;/&gt;&lt;property id=&quot;20307&quot; value=&quot;260&quot;/&gt;&lt;/object&gt;&lt;object type=&quot;3&quot; unique_id=&quot;10007&quot;&gt;&lt;property id=&quot;20148&quot; value=&quot;5&quot;/&gt;&lt;property id=&quot;20300&quot; value=&quot;Slide 5 - &amp;quot;Alternative format questions&amp;quot;&quot;/&gt;&lt;property id=&quot;20307&quot; value=&quot;261&quot;/&gt;&lt;/object&gt;&lt;object type=&quot;3&quot; unique_id=&quot;10008&quot;&gt;&lt;property id=&quot;20148&quot; value=&quot;5&quot;/&gt;&lt;property id=&quot;20300&quot; value=&quot;Slide 6 - &amp;quot;Strategy for multiple-choice questions&amp;quot;&quot;/&gt;&lt;property id=&quot;20307&quot; value=&quot;262&quot;/&gt;&lt;/object&gt;&lt;object type=&quot;3&quot; unique_id=&quot;10009&quot;&gt;&lt;property id=&quot;20148&quot; value=&quot;5&quot;/&gt;&lt;property id=&quot;20300&quot; value=&quot;Slide 7 - &amp;quot;Tips for success&amp;quot;&quot;/&gt;&lt;property id=&quot;20307&quot; value=&quot;263&quot;/&gt;&lt;/object&gt;&lt;object type=&quot;3&quot; unique_id=&quot;10010&quot;&gt;&lt;property id=&quot;20148&quot; value=&quot;5&quot;/&gt;&lt;property id=&quot;20300&quot; value=&quot;Slide 8 - &amp;quot;Test analysis &amp;quot;&quot;/&gt;&lt;property id=&quot;20307&quot; value=&quot;264&quot;/&gt;&lt;/object&gt;&lt;object type=&quot;3&quot; unique_id=&quot;10011&quot;&gt;&lt;property id=&quot;20148&quot; value=&quot;5&quot;/&gt;&lt;property id=&quot;20300&quot; value=&quot;Slide 9 - &amp;quot;What is the most common reason why older adults become incontinent of urine?&amp;quot;&quot;/&gt;&lt;property id=&quot;20307&quot; value=&quot;266&quot;/&gt;&lt;/object&gt;&lt;object type=&quot;3&quot; unique_id=&quot;10012&quot;&gt;&lt;property id=&quot;20148&quot; value=&quot;5&quot;/&gt;&lt;property id=&quot;20300&quot; value=&quot;Slide 10 - &amp;quot;To best understand what a patient is saying, the nurse should:&amp;quot;&quot;/&gt;&lt;property id=&quot;20307&quot; value=&quot;267&quot;/&gt;&lt;/object&gt;&lt;object type=&quot;3&quot; unique_id=&quot;10013&quot;&gt;&lt;property id=&quot;20148&quot; value=&quot;5&quot;/&gt;&lt;property id=&quot;20300&quot; value=&quot;Slide 11 - &amp;quot;What should the nurse do when a patient appears to be asleep but does not react when called by name?&amp;quot;&quot;/&gt;&lt;property id=&quot;20307&quot; value=&quot;268&quot;/&gt;&lt;/object&gt;&lt;object type=&quot;3&quot; unique_id=&quot;10014&quot;&gt;&lt;property id=&quot;20148&quot; value=&quot;5&quot;/&gt;&lt;property id=&quot;20300&quot; value=&quot;Slide 12 - &amp;quot;The nurse determines that range-of-motion (ROM) exercises should NOT be done:&amp;quot;&quot;/&gt;&lt;property id=&quot;20307&quot; value=&quot;269&quot;/&gt;&lt;/object&gt;&lt;object type=&quot;3&quot; unique_id=&quot;10015&quot;&gt;&lt;property id=&quot;20148&quot; value=&quot;5&quot;/&gt;&lt;property id=&quot;20300&quot; value=&quot;Slide 13 - &amp;quot;Before performing a procedure, what should the nurse do first?&amp;quot;&quot;/&gt;&lt;property id=&quot;20307&quot; value=&quot;270&quot;/&gt;&lt;/object&gt;&lt;object type=&quot;3&quot; unique_id=&quot;10016&quot;&gt;&lt;property id=&quot;20148&quot; value=&quot;5&quot;/&gt;&lt;property id=&quot;20300&quot; value=&quot;Slide 14 - &amp;quot;The nurse understands that the primary etiology of obesity is:&amp;quot;&quot;/&gt;&lt;property id=&quot;20307&quot; value=&quot;271&quot;/&gt;&lt;/object&gt;&lt;object type=&quot;3&quot; unique_id=&quot;10017&quot;&gt;&lt;property id=&quot;20148&quot; value=&quot;5&quot;/&gt;&lt;property id=&quot;20300&quot; value=&quot;Slide 15 - &amp;quot;Which is a primary source for obtaining information related to the independent functions of a nurse? &amp;quot;&quot;/&gt;&lt;property id=&quot;20307&quot; value=&quot;272&quot;/&gt;&lt;/object&gt;&lt;object type=&quot;3&quot; unique_id=&quot;10018&quot;&gt;&lt;property id=&quot;20148&quot; value=&quot;5&quot;/&gt;&lt;property id=&quot;20300&quot; value=&quot;Slide 16 - &amp;quot;You all get an “A” on this examination! &amp;quot;&quot;/&gt;&lt;property id=&quot;20307&quot; value=&quot;273&quot;/&gt;&lt;/object&gt;&lt;/object&gt;&lt;object type=&quot;8&quot; unique_id=&quot;10036&quot;&gt;&lt;/object&gt;&lt;/object&gt;&lt;/database&gt;"/>
  <p:tag name="SECTOMILLISECCONVERTED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NUMBERFORMAT" val="0"/>
  <p:tag name="LABELFORMAT" val="0"/>
  <p:tag name="COLORTYPE" val="SCHEM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9F6D049152144258B32B4BBC984651C6&lt;/guid&gt;&#10;        &lt;description /&gt;&#10;        &lt;date&gt;6/25/2014 10:10:13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78E9BF596F494446BD93EEE4FDE0570B&lt;/guid&gt;&#10;            &lt;repollguid&gt;0D2EE427768D4EDD98BA802D1B7005B6&lt;/repollguid&gt;&#10;            &lt;sourceid&gt;69B4D99DEA12458ABAE2396A22006084&lt;/sourceid&gt;&#10;            &lt;questiontext&gt;The nurse determines that range-of-motion (ROM) exercises should NOT be done: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D53056894BDB414FA33FF84449276D46&lt;/guid&gt;&#10;                    &lt;answertext&gt;For comatose patients.&lt;/answertext&gt;&#10;                    &lt;valuetype&gt;-1&lt;/valuetype&gt;&#10;                &lt;/answer&gt;&#10;                &lt;answer&gt;&#10;                    &lt;guid&gt;B3B5CD6AB5D944CEA558C90EE31F6072&lt;/guid&gt;&#10;                    &lt;answertext&gt;On limbs that are paralyzed. &lt;/answertext&gt;&#10;                    &lt;valuetype&gt;-1&lt;/valuetype&gt;&#10;                &lt;/answer&gt;&#10;                &lt;answer&gt;&#10;                    &lt;guid&gt;1FC9263DE6FA4FDEACDAAC9F5D5086C9&lt;/guid&gt;&#10;                    &lt;answertext&gt;Beyond the point of resistance.&lt;/answertext&gt;&#10;                    &lt;valuetype&gt;1&lt;/valuetype&gt;&#10;                &lt;/answer&gt;&#10;                &lt;answer&gt;&#10;                    &lt;guid&gt;5E9AB36D8FA8491692E852495A913441&lt;/guid&gt;&#10;                    &lt;answertext&gt;For patients with chronic joint disease.&lt;/answertext&gt;&#10;                    &lt;valuetype&gt;-1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NUMBERFORMAT" val="0"/>
  <p:tag name="LABELFORMAT" val="0"/>
  <p:tag name="COLORTYPE" val="SCHEM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7ED8398178874DEF947715541293325A&lt;/guid&gt;&#10;        &lt;description /&gt;&#10;        &lt;date&gt;6/25/2014 10:18:54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9292DF1830CF42C9AD62913BE02F2843&lt;/guid&gt;&#10;            &lt;repollguid&gt;4A202A84542D486A8C9FBF753BE92B7F&lt;/repollguid&gt;&#10;            &lt;sourceid&gt;A0CE9AD4461A4941BFEDDB06A7B35832&lt;/sourceid&gt;&#10;            &lt;questiontext&gt;Before performing a procedure, what should the nurse do first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6490BEB222834DA69E15972988872534&lt;/guid&gt;&#10;                    &lt;answertext&gt;Collect the equipment for the procedure.&lt;/answertext&gt;&#10;                    &lt;valuetype&gt;-1&lt;/valuetype&gt;&#10;                &lt;/answer&gt;&#10;                &lt;answer&gt;&#10;                    &lt;guid&gt;4DBF2074ABFA44E29643707649BAA964&lt;/guid&gt;&#10;                    &lt;answertext&gt;Position the patient for the procedure.&lt;/answertext&gt;&#10;                    &lt;valuetype&gt;-1&lt;/valuetype&gt;&#10;                &lt;/answer&gt;&#10;                &lt;answer&gt;&#10;                    &lt;guid&gt;C1292181366A413AAAA3F87635BD11A7&lt;/guid&gt;&#10;                    &lt;answertext&gt;Explain the procedure to the patient.&lt;/answertext&gt;&#10;                    &lt;valuetype&gt;1&lt;/valuetype&gt;&#10;                &lt;/answer&gt;&#10;                &lt;answer&gt;&#10;                    &lt;guid&gt;818AEE927B29400094A1B10876732C90&lt;/guid&gt;&#10;                    &lt;answertext&gt;Raise the bed to its highest position.&lt;/answertext&gt;&#10;                    &lt;valuetype&gt;-1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051E40E3066943F5A58D25CB5111784A&lt;/guid&gt;&#10;        &lt;description /&gt;&#10;        &lt;date&gt;6/25/2014 10:21:22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495ED6E2201245EBA256CF28BC00ACAC&lt;/guid&gt;&#10;            &lt;repollguid&gt;92F62F2865CE460585DC89386C61B3D0&lt;/repollguid&gt;&#10;            &lt;sourceid&gt;832EDD2B3D804423A717B07AD7476344&lt;/sourceid&gt;&#10;            &lt;questiontext&gt;The nurse understands that the primary etiology of obesity is: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7006900875FC431B92B87E8388AF591B&lt;/guid&gt;&#10;                    &lt;answertext&gt;Lack of balance in the variety of nutrients.&lt;/answertext&gt;&#10;                    &lt;valuetype&gt;-1&lt;/valuetype&gt;&#10;                &lt;/answer&gt;&#10;                &lt;answer&gt;&#10;                    &lt;guid&gt;81C2923C734E4DDF9F9C46F2DA8168D4&lt;/guid&gt;&#10;                    &lt;answertext&gt;Glandular disorder that prevents weight loss,&lt;/answertext&gt;&#10;                    &lt;valuetype&gt;-1&lt;/valuetype&gt;&#10;                &lt;/answer&gt;&#10;                &lt;answer&gt;&#10;                    &lt;guid&gt;D9B5EFF9006F47F198C6966EF72E2340&lt;/guid&gt;&#10;                    &lt;answertext&gt;Caloric intake that exceeds metabolic needs.&lt;/answertext&gt;&#10;                    &lt;valuetype&gt;1&lt;/valuetype&gt;&#10;                &lt;/answer&gt;&#10;                &lt;answer&gt;&#10;                    &lt;guid&gt;B3D74245751B4A389DF63FFE70CC2B49&lt;/guid&gt;&#10;                    &lt;answertext&gt;Psychological problem that causes overeating.&lt;/answertext&gt;&#10;                    &lt;valuetype&gt;-1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NUMBERFORMAT" val="0"/>
  <p:tag name="LABELFORMAT" val="0"/>
  <p:tag name="COLORTYPE" val="SCHEM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069D48E18BCD44F0B91A609B9AAB0950&lt;/guid&gt;&#10;        &lt;description /&gt;&#10;        &lt;date&gt;6/25/2014 9:53:39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2F37B84F98854A0496CC697D508CB175&lt;/guid&gt;&#10;            &lt;repollguid&gt;61538C8E450443B98BAFE6111AC03465&lt;/repollguid&gt;&#10;            &lt;sourceid&gt;C7F7EBFBAC184BEE98A2AAE658D27762&lt;/sourceid&gt;&#10;            &lt;questiontext&gt;What is the most common reason why older adults become incontinent of urine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7E1FDDA7BD8C40AD9875A940143B1743&lt;/guid&gt;&#10;                    &lt;answertext&gt;They use incontinence to manipulate others.&lt;/answertext&gt;&#10;                    &lt;valuetype&gt;-1&lt;/valuetype&gt;&#10;                &lt;/answer&gt;&#10;                &lt;answer&gt;&#10;                    &lt;guid&gt;8952B70A738D4680A57621EC5FF91383&lt;/guid&gt;&#10;                    &lt;answertext&gt;The muscles that control urination become weak.&lt;/answertext&gt;&#10;                    &lt;valuetype&gt;1&lt;/valuetype&gt;&#10;                &lt;/answer&gt;&#10;                &lt;answer&gt;&#10;                    &lt;guid&gt;EA209693967C404D9D50EF23ACCFB3B8&lt;/guid&gt;&#10;                    &lt;answertext&gt;They tend to drink less fluid than younger patients.&lt;/answertext&gt;&#10;                    &lt;valuetype&gt;-1&lt;/valuetype&gt;&#10;                &lt;/answer&gt;&#10;                &lt;answer&gt;&#10;                    &lt;guid&gt;52A6B322A37441AF9184A2215AF370DF&lt;/guid&gt;&#10;                    &lt;answertext&gt;Their increase in weight places pressure on the bladder.&lt;/answertext&gt;&#10;                    &lt;valuetype&gt;-1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76E8CEEC8D98490592DDDD50F1024085&lt;/guid&gt;&#10;        &lt;description /&gt;&#10;        &lt;date&gt;6/25/2014 10:27:12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B15736D77A8F45B2BA8494ED0137288A&lt;/guid&gt;&#10;            &lt;repollguid&gt;205744B7AC5E4ABF8AF566639FB581B1&lt;/repollguid&gt;&#10;            &lt;sourceid&gt;0A140FD3B94E4B40830EE3C6EE6C4930&lt;/sourceid&gt;&#10;            &lt;questiontext&gt;Which is a primary source for obtaining information related to the independent functions of a nurse? 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116507C4BB254B0F9AE75868C6A63438&lt;/guid&gt;&#10;                    &lt;answertext&gt;Chart&lt;/answertext&gt;&#10;                    &lt;valuetype&gt;-1&lt;/valuetype&gt;&#10;                &lt;/answer&gt;&#10;                &lt;answer&gt;&#10;                    &lt;guid&gt;533A28A602034EA88ED916007516E7AD&lt;/guid&gt;&#10;                    &lt;answertext&gt;Patient&lt;/answertext&gt;&#10;                    &lt;valuetype&gt;1&lt;/valuetype&gt;&#10;                &lt;/answer&gt;&#10;                &lt;answer&gt;&#10;                    &lt;guid&gt;8058E08655EE4043839FAF6031B92C3B&lt;/guid&gt;&#10;                    &lt;answertext&gt;Nursing supervisor&lt;/answertext&gt;&#10;                    &lt;valuetype&gt;-1&lt;/valuetype&gt;&#10;                &lt;/answer&gt;&#10;                &lt;answer&gt;&#10;                    &lt;guid&gt;F1C311F3C2D04BC990F87C4F3DA6F891&lt;/guid&gt;&#10;                    &lt;answertext&gt;Health-care provider&lt;/answertext&gt;&#10;                    &lt;valuetype&gt;-1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LABELFORMAT" val="0"/>
  <p:tag name="NUMBERFORMAT" val="0"/>
  <p:tag name="DEFINEDCOLORS" val="3,6,10,45,32,50,13,4,9,55,1"/>
  <p:tag name="COLORTYPE" val="SCHEM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C4A3EA1799694DC291C4AF78DEF72FE6&lt;/guid&gt;&#10;        &lt;description /&gt;&#10;        &lt;date&gt;6/25/2014 10:02:20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5B806A7F7F6E4F04A9F3E20D8ABE37C8&lt;/guid&gt;&#10;            &lt;repollguid&gt;6F772CA712E5419A8F096ED1FF5AC564&lt;/repollguid&gt;&#10;            &lt;sourceid&gt;0272045711B84DF79B25DC125EAD88F0&lt;/sourceid&gt;&#10;            &lt;questiontext&gt;To best understand what a patient is saying, the nurse should: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0A499D22D1DF4EDE95A38CAF3E5BAC9F&lt;/guid&gt;&#10;                    &lt;answertext&gt;Listen carefully.&lt;/answertext&gt;&#10;                    &lt;valuetype&gt;1&lt;/valuetype&gt;&#10;                &lt;/answer&gt;&#10;                &lt;answer&gt;&#10;                    &lt;guid&gt;0BAFDBB6349A4DC3B35B62B47C8BC55D&lt;/guid&gt;&#10;                    &lt;answertext&gt;Employ touch.&lt;/answertext&gt;&#10;                    &lt;valuetype&gt;-1&lt;/valuetype&gt;&#10;                &lt;/answer&gt;&#10;                &lt;answer&gt;&#10;                    &lt;guid&gt;29E903B3AD7F42A38FF1D424D31DDC85&lt;/guid&gt;&#10;                    &lt;answertext&gt;Show interest.&lt;/answertext&gt;&#10;                    &lt;valuetype&gt;-1&lt;/valuetype&gt;&#10;                &lt;/answer&gt;&#10;                &lt;answer&gt;&#10;                    &lt;guid&gt;E22F80C9C0F34E5493C68CCFE6A60EA2&lt;/guid&gt;&#10;                    &lt;answertext&gt;Remain silent.&lt;/answertext&gt;&#10;                    &lt;valuetype&gt;-1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AFC8CB730FC142D8B9E08692C404BB54&lt;/guid&gt;&#10;        &lt;description /&gt;&#10;        &lt;date&gt;6/25/2014 10:06:06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4C266CBEAC1F45658AB31E534F96C07C&lt;/guid&gt;&#10;            &lt;repollguid&gt;32115C92E6494A88B10CFD3866F90214&lt;/repollguid&gt;&#10;            &lt;sourceid&gt;2DC4AE9CB92C4405A5D599D19AC46E34&lt;/sourceid&gt;&#10;            &lt;questiontext&gt;What should the nurse do when a patient appears to be asleep but does not react when called by name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AB3EFC66C8314FABAEBA78CB05514FDC&lt;/guid&gt;&#10;                    &lt;answertext&gt;Loudly say, “Are you awake?”&lt;/answertext&gt;&#10;                    &lt;valuetype&gt;-1&lt;/valuetype&gt;&#10;                &lt;/answer&gt;&#10;                &lt;answer&gt;&#10;                    &lt;guid&gt;29D478BFFE5F49FD8857B2D9E84A79F6&lt;/guid&gt;&#10;                    &lt;answertext&gt;Say to the patient, “Can you squeeze my hand?”&lt;/answertext&gt;&#10;                    &lt;valuetype&gt;-1&lt;/valuetype&gt;&#10;                &lt;/answer&gt;&#10;                &lt;answer&gt;&#10;                    &lt;guid&gt;F45372247B734F1B97EB298FA3DEC54C&lt;/guid&gt;&#10;                    &lt;answertext&gt;Inform the nurse manager in charge immediately.&lt;/answertext&gt;&#10;                    &lt;valuetype&gt;-1&lt;/valuetype&gt;&#10;                &lt;/answer&gt;&#10;                &lt;answer&gt;&#10;                    &lt;guid&gt;3AE141B97BE94989A4FF280E140ACB0C&lt;/guid&gt;&#10;                    &lt;answertext&gt;Gently touch the patient’s arm while saying the patient’s name.&lt;/answertext&gt;&#10;                    &lt;valuetype&gt;1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1F8094"/>
      </a:dk2>
      <a:lt2>
        <a:srgbClr val="E7E6E6"/>
      </a:lt2>
      <a:accent1>
        <a:srgbClr val="39CDE7"/>
      </a:accent1>
      <a:accent2>
        <a:srgbClr val="60DE72"/>
      </a:accent2>
      <a:accent3>
        <a:srgbClr val="DDCC64"/>
      </a:accent3>
      <a:accent4>
        <a:srgbClr val="F49D50"/>
      </a:accent4>
      <a:accent5>
        <a:srgbClr val="E44951"/>
      </a:accent5>
      <a:accent6>
        <a:srgbClr val="D666F9"/>
      </a:accent6>
      <a:hlink>
        <a:srgbClr val="4BF7ED"/>
      </a:hlink>
      <a:folHlink>
        <a:srgbClr val="95E9F4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7DC10E3-4FF5-456B-A359-A0F378C1E5F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TC104033917[[fn=Berlin]]</Template>
  <TotalTime>157</TotalTime>
  <Words>645</Words>
  <Application>Microsoft Office PowerPoint</Application>
  <PresentationFormat>Widescreen</PresentationFormat>
  <Paragraphs>93</Paragraphs>
  <Slides>16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Trebuchet MS</vt:lpstr>
      <vt:lpstr>Berlin</vt:lpstr>
      <vt:lpstr>Chart</vt:lpstr>
      <vt:lpstr>Unit 5:  Understanding Multiple- Choice Questions</vt:lpstr>
      <vt:lpstr>Levels of knowledge</vt:lpstr>
      <vt:lpstr>Test questions in nursing</vt:lpstr>
      <vt:lpstr>Parts of a multiple-choice question</vt:lpstr>
      <vt:lpstr>Alternative format questions</vt:lpstr>
      <vt:lpstr>Strategy for multiple-choice questions</vt:lpstr>
      <vt:lpstr>Tips for success</vt:lpstr>
      <vt:lpstr>Test analysis </vt:lpstr>
      <vt:lpstr>What is the most common reason why older adults become incontinent of urine?</vt:lpstr>
      <vt:lpstr>To best understand what a patient is saying, the nurse should:</vt:lpstr>
      <vt:lpstr>What should the nurse do when a patient appears to be asleep but does not react when called by name?</vt:lpstr>
      <vt:lpstr>The nurse determines that range-of-motion (ROM) exercises should NOT be done:</vt:lpstr>
      <vt:lpstr>Before performing a procedure, what should the nurse do first?</vt:lpstr>
      <vt:lpstr>The nurse understands that the primary etiology of obesity is:</vt:lpstr>
      <vt:lpstr>Which is a primary source for obtaining information related to the independent functions of a nurse? </vt:lpstr>
      <vt:lpstr>You all get an “A” on this examination!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Kathy McCullough-Zander</dc:creator>
  <cp:lastModifiedBy>Sue</cp:lastModifiedBy>
  <cp:revision>21</cp:revision>
  <cp:lastPrinted>2014-06-26T14:08:17Z</cp:lastPrinted>
  <dcterms:created xsi:type="dcterms:W3CDTF">2014-06-25T12:55:32Z</dcterms:created>
  <dcterms:modified xsi:type="dcterms:W3CDTF">2015-06-12T22:03:51Z</dcterms:modified>
</cp:coreProperties>
</file>