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DFCA1-B41C-4F2E-9D88-9CF74F34204F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B4FE1-AC60-4014-A78B-8025C4367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07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261" y="1165412"/>
            <a:ext cx="10570880" cy="3329581"/>
          </a:xfrm>
        </p:spPr>
        <p:txBody>
          <a:bodyPr/>
          <a:lstStyle/>
          <a:p>
            <a:r>
              <a:rPr lang="en-US" sz="6000" dirty="0" smtClean="0"/>
              <a:t>Unit 15: Incivility</a:t>
            </a:r>
            <a:r>
              <a:rPr lang="en-US" sz="6000" dirty="0" smtClean="0"/>
              <a:t>, prejudice &amp; racism – what is a student to do?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570756"/>
            <a:ext cx="11725835" cy="86142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600" dirty="0"/>
              <a:t>Written by Kathleen McCullough-Zander, MA, RN, CTN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837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Incivility: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11545888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Rude, disruptive, intimidating or hostile behavior</a:t>
            </a:r>
          </a:p>
          <a:p>
            <a:r>
              <a:rPr lang="en-US" sz="2800" dirty="0" smtClean="0"/>
              <a:t>Incivility is thought to be increasing in frequency in health care</a:t>
            </a:r>
          </a:p>
          <a:p>
            <a:r>
              <a:rPr lang="en-US" sz="2800" dirty="0" smtClean="0"/>
              <a:t>Results in psychological and physiological distress</a:t>
            </a:r>
          </a:p>
          <a:p>
            <a:r>
              <a:rPr lang="en-US" sz="2800" dirty="0" smtClean="0"/>
              <a:t>Another term is bullying</a:t>
            </a:r>
          </a:p>
          <a:p>
            <a:r>
              <a:rPr lang="en-US" sz="2800" dirty="0" smtClean="0"/>
              <a:t>Common with students and new graduate nurses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308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Prejudice: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878017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Preconceived ideas not based on reason or actual </a:t>
            </a:r>
            <a:r>
              <a:rPr lang="en-US" sz="2800" dirty="0" smtClean="0"/>
              <a:t>experience</a:t>
            </a:r>
            <a:endParaRPr lang="en-US" sz="2800" dirty="0" smtClean="0"/>
          </a:p>
          <a:p>
            <a:r>
              <a:rPr lang="en-US" sz="2800" dirty="0" smtClean="0"/>
              <a:t>Often applied to groups of </a:t>
            </a:r>
            <a:r>
              <a:rPr lang="en-US" sz="2800" dirty="0" smtClean="0"/>
              <a:t>people</a:t>
            </a:r>
            <a:br>
              <a:rPr lang="en-US" sz="2800" dirty="0" smtClean="0"/>
            </a:br>
            <a:r>
              <a:rPr lang="en-US" sz="2800" dirty="0" smtClean="0"/>
              <a:t>Underlying </a:t>
            </a:r>
            <a:r>
              <a:rPr lang="en-US" sz="2800" dirty="0" smtClean="0"/>
              <a:t>idea that one group of people is “better than” others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274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Racism: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88" y="2052918"/>
            <a:ext cx="10824883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Non-equal treatment in society due to color or racial group</a:t>
            </a:r>
          </a:p>
          <a:p>
            <a:r>
              <a:rPr lang="en-US" sz="2800" dirty="0" smtClean="0"/>
              <a:t>Idea that European-Americans are superior</a:t>
            </a:r>
          </a:p>
          <a:p>
            <a:r>
              <a:rPr lang="en-US" sz="2800" dirty="0" smtClean="0"/>
              <a:t>Can be subtle or direct and violent</a:t>
            </a:r>
          </a:p>
          <a:p>
            <a:r>
              <a:rPr lang="en-US" sz="2800" dirty="0" smtClean="0"/>
              <a:t>Life long effects physically, mentally and spiritually </a:t>
            </a:r>
          </a:p>
          <a:p>
            <a:r>
              <a:rPr lang="en-US" sz="2800" dirty="0" smtClean="0"/>
              <a:t>Can only be changed by the dominate group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4327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 is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2918"/>
            <a:ext cx="11066929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Those at the center of society with the power do not want to share it with those on the margins</a:t>
            </a:r>
          </a:p>
          <a:p>
            <a:r>
              <a:rPr lang="en-US" sz="2800" dirty="0" smtClean="0"/>
              <a:t>Power = money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22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Subtle racism in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2052918"/>
            <a:ext cx="11564470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Invisible to most white nurses</a:t>
            </a:r>
          </a:p>
          <a:p>
            <a:r>
              <a:rPr lang="en-US" sz="2800" dirty="0" smtClean="0"/>
              <a:t>Due to nursing being based on European-American culture</a:t>
            </a:r>
          </a:p>
          <a:p>
            <a:r>
              <a:rPr lang="en-US" sz="2800" dirty="0" smtClean="0"/>
              <a:t>All nurses need to become aware of this</a:t>
            </a:r>
          </a:p>
          <a:p>
            <a:r>
              <a:rPr lang="en-US" sz="2800" dirty="0" smtClean="0"/>
              <a:t>Code of Nursing Ethics prohibits incivility, prejudice and racism. </a:t>
            </a:r>
          </a:p>
          <a:p>
            <a:r>
              <a:rPr lang="en-US" sz="2800" dirty="0" smtClean="0"/>
              <a:t>Caring as the basis of nursing 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35963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15: Incivility, prejudice &amp;amp; racism – what is a student to do?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Incivility: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Prejudice: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Racism: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Basic concept is power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Subtle racism in nursing&amp;quot;&quot;/&gt;&lt;property id=&quot;20307&quot; value=&quot;261&quot;/&gt;&lt;/object&gt;&lt;/object&gt;&lt;object type=&quot;8&quot; unique_id=&quot;10016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190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Unit 15: Incivility, prejudice &amp; racism – what is a student to do?</vt:lpstr>
      <vt:lpstr>Incivility:</vt:lpstr>
      <vt:lpstr>Prejudice:</vt:lpstr>
      <vt:lpstr>Racism:</vt:lpstr>
      <vt:lpstr>Basic concept is power</vt:lpstr>
      <vt:lpstr>Subtle racism in nursing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Incivility, prejudice &amp; racism – what is a student to do?</dc:title>
  <dc:creator>Kathy McCullough-Zander</dc:creator>
  <cp:lastModifiedBy>Sue</cp:lastModifiedBy>
  <cp:revision>8</cp:revision>
  <cp:lastPrinted>2014-07-21T21:09:49Z</cp:lastPrinted>
  <dcterms:created xsi:type="dcterms:W3CDTF">2014-07-21T16:31:24Z</dcterms:created>
  <dcterms:modified xsi:type="dcterms:W3CDTF">2015-06-12T22:30:30Z</dcterms:modified>
</cp:coreProperties>
</file>