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92" r:id="rId3"/>
    <p:sldId id="286" r:id="rId4"/>
    <p:sldId id="275" r:id="rId5"/>
    <p:sldId id="293" r:id="rId6"/>
    <p:sldId id="276" r:id="rId7"/>
    <p:sldId id="278" r:id="rId8"/>
    <p:sldId id="285" r:id="rId9"/>
    <p:sldId id="284" r:id="rId10"/>
    <p:sldId id="279" r:id="rId11"/>
    <p:sldId id="280" r:id="rId12"/>
    <p:sldId id="281" r:id="rId13"/>
    <p:sldId id="282" r:id="rId14"/>
    <p:sldId id="287" r:id="rId15"/>
    <p:sldId id="283" r:id="rId16"/>
    <p:sldId id="290" r:id="rId17"/>
    <p:sldId id="288" r:id="rId18"/>
    <p:sldId id="289" r:id="rId19"/>
    <p:sldId id="291" r:id="rId20"/>
  </p:sldIdLst>
  <p:sldSz cx="12192000" cy="6858000"/>
  <p:notesSz cx="6954838"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E2A8"/>
    <a:srgbClr val="A2D88C"/>
    <a:srgbClr val="2CB202"/>
    <a:srgbClr val="1E7802"/>
    <a:srgbClr val="269802"/>
    <a:srgbClr val="58255D"/>
    <a:srgbClr val="7E0000"/>
    <a:srgbClr val="9940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48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eaLnBrk="1" fontAlgn="auto" hangingPunct="1">
              <a:spcBef>
                <a:spcPts val="0"/>
              </a:spcBef>
              <a:spcAft>
                <a:spcPts val="0"/>
              </a:spcAft>
              <a:defRPr sz="1200">
                <a:latin typeface="+mn-lt"/>
              </a:defRPr>
            </a:lvl1pPr>
          </a:lstStyle>
          <a:p>
            <a:pPr>
              <a:defRPr/>
            </a:pPr>
            <a:fld id="{DC1E0C3F-9448-425F-9398-C83CACEA9EB8}" type="datetimeFigureOut">
              <a:rPr lang="en-US"/>
              <a:pPr>
                <a:defRPr/>
              </a:pPr>
              <a:t>9/10/2015</a:t>
            </a:fld>
            <a:endParaRPr lang="en-US"/>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eaLnBrk="1" fontAlgn="auto" hangingPunct="1">
              <a:spcBef>
                <a:spcPts val="0"/>
              </a:spcBef>
              <a:spcAft>
                <a:spcPts val="0"/>
              </a:spcAft>
              <a:defRPr sz="1200">
                <a:latin typeface="+mn-lt"/>
              </a:defRPr>
            </a:lvl1pPr>
          </a:lstStyle>
          <a:p>
            <a:pPr>
              <a:defRPr/>
            </a:pPr>
            <a:r>
              <a:rPr lang="en-US"/>
              <a:t>(c) 2015 Minnesota Rural Health Association</a:t>
            </a:r>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eaLnBrk="1" fontAlgn="auto" hangingPunct="1">
              <a:spcBef>
                <a:spcPts val="0"/>
              </a:spcBef>
              <a:spcAft>
                <a:spcPts val="0"/>
              </a:spcAft>
              <a:defRPr sz="1200">
                <a:latin typeface="+mn-lt"/>
              </a:defRPr>
            </a:lvl1pPr>
          </a:lstStyle>
          <a:p>
            <a:pPr>
              <a:defRPr/>
            </a:pPr>
            <a:fld id="{7A0BFC9A-E0B7-40C3-857B-D385ACC522FB}" type="slidenum">
              <a:rPr lang="en-US"/>
              <a:pPr>
                <a:defRPr/>
              </a:pPr>
              <a:t>‹#›</a:t>
            </a:fld>
            <a:endParaRPr lang="en-US"/>
          </a:p>
        </p:txBody>
      </p:sp>
    </p:spTree>
    <p:extLst>
      <p:ext uri="{BB962C8B-B14F-4D97-AF65-F5344CB8AC3E}">
        <p14:creationId xmlns:p14="http://schemas.microsoft.com/office/powerpoint/2010/main" val="65773923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eaLnBrk="1" fontAlgn="auto" hangingPunct="1">
              <a:spcBef>
                <a:spcPts val="0"/>
              </a:spcBef>
              <a:spcAft>
                <a:spcPts val="0"/>
              </a:spcAft>
              <a:defRPr sz="1200">
                <a:latin typeface="+mn-lt"/>
              </a:defRPr>
            </a:lvl1pPr>
          </a:lstStyle>
          <a:p>
            <a:pPr>
              <a:defRPr/>
            </a:pPr>
            <a:fld id="{B8300765-EF14-4C14-9986-179D851685E5}" type="datetimeFigureOut">
              <a:rPr lang="en-US"/>
              <a:pPr>
                <a:defRPr/>
              </a:pPr>
              <a:t>9/10/2015</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pPr lvl="0"/>
            <a:endParaRPr lang="en-US" noProof="0"/>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eaLnBrk="1" fontAlgn="auto" hangingPunct="1">
              <a:spcBef>
                <a:spcPts val="0"/>
              </a:spcBef>
              <a:spcAft>
                <a:spcPts val="0"/>
              </a:spcAft>
              <a:defRPr sz="1200">
                <a:latin typeface="+mn-lt"/>
              </a:defRPr>
            </a:lvl1pPr>
          </a:lstStyle>
          <a:p>
            <a:pPr>
              <a:defRPr/>
            </a:pPr>
            <a:r>
              <a:rPr lang="en-US"/>
              <a:t>(c) 2015 Minnesota Rural Health Association</a:t>
            </a:r>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eaLnBrk="1" fontAlgn="auto" hangingPunct="1">
              <a:spcBef>
                <a:spcPts val="0"/>
              </a:spcBef>
              <a:spcAft>
                <a:spcPts val="0"/>
              </a:spcAft>
              <a:defRPr sz="1200">
                <a:latin typeface="+mn-lt"/>
              </a:defRPr>
            </a:lvl1pPr>
          </a:lstStyle>
          <a:p>
            <a:pPr>
              <a:defRPr/>
            </a:pPr>
            <a:fld id="{BE69EA64-C738-485F-929A-0E6100027369}" type="slidenum">
              <a:rPr lang="en-US"/>
              <a:pPr>
                <a:defRPr/>
              </a:pPr>
              <a:t>‹#›</a:t>
            </a:fld>
            <a:endParaRPr lang="en-US"/>
          </a:p>
        </p:txBody>
      </p:sp>
    </p:spTree>
    <p:extLst>
      <p:ext uri="{BB962C8B-B14F-4D97-AF65-F5344CB8AC3E}">
        <p14:creationId xmlns:p14="http://schemas.microsoft.com/office/powerpoint/2010/main" val="326588810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060" indent="-290408">
              <a:defRPr>
                <a:solidFill>
                  <a:schemeClr val="tx1"/>
                </a:solidFill>
                <a:latin typeface="Calibri" panose="020F0502020204030204" pitchFamily="34" charset="0"/>
              </a:defRPr>
            </a:lvl2pPr>
            <a:lvl3pPr marL="1161631" indent="-232326">
              <a:defRPr>
                <a:solidFill>
                  <a:schemeClr val="tx1"/>
                </a:solidFill>
                <a:latin typeface="Calibri" panose="020F0502020204030204" pitchFamily="34" charset="0"/>
              </a:defRPr>
            </a:lvl3pPr>
            <a:lvl4pPr marL="1626283" indent="-232326">
              <a:defRPr>
                <a:solidFill>
                  <a:schemeClr val="tx1"/>
                </a:solidFill>
                <a:latin typeface="Calibri" panose="020F0502020204030204" pitchFamily="34" charset="0"/>
              </a:defRPr>
            </a:lvl4pPr>
            <a:lvl5pPr marL="2090936" indent="-232326">
              <a:defRPr>
                <a:solidFill>
                  <a:schemeClr val="tx1"/>
                </a:solidFill>
                <a:latin typeface="Calibri" panose="020F0502020204030204" pitchFamily="34" charset="0"/>
              </a:defRPr>
            </a:lvl5pPr>
            <a:lvl6pPr marL="2555588" indent="-232326" eaLnBrk="0" fontAlgn="base" hangingPunct="0">
              <a:spcBef>
                <a:spcPct val="0"/>
              </a:spcBef>
              <a:spcAft>
                <a:spcPct val="0"/>
              </a:spcAft>
              <a:defRPr>
                <a:solidFill>
                  <a:schemeClr val="tx1"/>
                </a:solidFill>
                <a:latin typeface="Calibri" panose="020F0502020204030204" pitchFamily="34" charset="0"/>
              </a:defRPr>
            </a:lvl6pPr>
            <a:lvl7pPr marL="3020240" indent="-232326" eaLnBrk="0" fontAlgn="base" hangingPunct="0">
              <a:spcBef>
                <a:spcPct val="0"/>
              </a:spcBef>
              <a:spcAft>
                <a:spcPct val="0"/>
              </a:spcAft>
              <a:defRPr>
                <a:solidFill>
                  <a:schemeClr val="tx1"/>
                </a:solidFill>
                <a:latin typeface="Calibri" panose="020F0502020204030204" pitchFamily="34" charset="0"/>
              </a:defRPr>
            </a:lvl7pPr>
            <a:lvl8pPr marL="3484893" indent="-232326" eaLnBrk="0" fontAlgn="base" hangingPunct="0">
              <a:spcBef>
                <a:spcPct val="0"/>
              </a:spcBef>
              <a:spcAft>
                <a:spcPct val="0"/>
              </a:spcAft>
              <a:defRPr>
                <a:solidFill>
                  <a:schemeClr val="tx1"/>
                </a:solidFill>
                <a:latin typeface="Calibri" panose="020F0502020204030204" pitchFamily="34" charset="0"/>
              </a:defRPr>
            </a:lvl8pPr>
            <a:lvl9pPr marL="3949545" indent="-23232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89C51FC-6AF2-4035-B267-E1D7E4CF6630}" type="slidenum">
              <a:rPr lang="en-US" altLang="en-US" smtClean="0"/>
              <a:pPr fontAlgn="base">
                <a:spcBef>
                  <a:spcPct val="0"/>
                </a:spcBef>
                <a:spcAft>
                  <a:spcPct val="0"/>
                </a:spcAft>
              </a:pPr>
              <a:t>1</a:t>
            </a:fld>
            <a:endParaRPr lang="en-US" altLang="en-US" smtClean="0"/>
          </a:p>
        </p:txBody>
      </p:sp>
      <p:sp>
        <p:nvSpPr>
          <p:cNvPr id="512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060" indent="-290408">
              <a:defRPr>
                <a:solidFill>
                  <a:schemeClr val="tx1"/>
                </a:solidFill>
                <a:latin typeface="Calibri" panose="020F0502020204030204" pitchFamily="34" charset="0"/>
              </a:defRPr>
            </a:lvl2pPr>
            <a:lvl3pPr marL="1161631" indent="-232326">
              <a:defRPr>
                <a:solidFill>
                  <a:schemeClr val="tx1"/>
                </a:solidFill>
                <a:latin typeface="Calibri" panose="020F0502020204030204" pitchFamily="34" charset="0"/>
              </a:defRPr>
            </a:lvl3pPr>
            <a:lvl4pPr marL="1626283" indent="-232326">
              <a:defRPr>
                <a:solidFill>
                  <a:schemeClr val="tx1"/>
                </a:solidFill>
                <a:latin typeface="Calibri" panose="020F0502020204030204" pitchFamily="34" charset="0"/>
              </a:defRPr>
            </a:lvl4pPr>
            <a:lvl5pPr marL="2090936" indent="-232326">
              <a:defRPr>
                <a:solidFill>
                  <a:schemeClr val="tx1"/>
                </a:solidFill>
                <a:latin typeface="Calibri" panose="020F0502020204030204" pitchFamily="34" charset="0"/>
              </a:defRPr>
            </a:lvl5pPr>
            <a:lvl6pPr marL="2555588" indent="-232326" eaLnBrk="0" fontAlgn="base" hangingPunct="0">
              <a:spcBef>
                <a:spcPct val="0"/>
              </a:spcBef>
              <a:spcAft>
                <a:spcPct val="0"/>
              </a:spcAft>
              <a:defRPr>
                <a:solidFill>
                  <a:schemeClr val="tx1"/>
                </a:solidFill>
                <a:latin typeface="Calibri" panose="020F0502020204030204" pitchFamily="34" charset="0"/>
              </a:defRPr>
            </a:lvl6pPr>
            <a:lvl7pPr marL="3020240" indent="-232326" eaLnBrk="0" fontAlgn="base" hangingPunct="0">
              <a:spcBef>
                <a:spcPct val="0"/>
              </a:spcBef>
              <a:spcAft>
                <a:spcPct val="0"/>
              </a:spcAft>
              <a:defRPr>
                <a:solidFill>
                  <a:schemeClr val="tx1"/>
                </a:solidFill>
                <a:latin typeface="Calibri" panose="020F0502020204030204" pitchFamily="34" charset="0"/>
              </a:defRPr>
            </a:lvl7pPr>
            <a:lvl8pPr marL="3484893" indent="-232326" eaLnBrk="0" fontAlgn="base" hangingPunct="0">
              <a:spcBef>
                <a:spcPct val="0"/>
              </a:spcBef>
              <a:spcAft>
                <a:spcPct val="0"/>
              </a:spcAft>
              <a:defRPr>
                <a:solidFill>
                  <a:schemeClr val="tx1"/>
                </a:solidFill>
                <a:latin typeface="Calibri" panose="020F0502020204030204" pitchFamily="34" charset="0"/>
              </a:defRPr>
            </a:lvl8pPr>
            <a:lvl9pPr marL="3949545" indent="-23232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mtClean="0"/>
              <a:t>(c) 2015 Minnesota Rural Health Association</a:t>
            </a:r>
          </a:p>
        </p:txBody>
      </p:sp>
    </p:spTree>
    <p:extLst>
      <p:ext uri="{BB962C8B-B14F-4D97-AF65-F5344CB8AC3E}">
        <p14:creationId xmlns:p14="http://schemas.microsoft.com/office/powerpoint/2010/main" val="767918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2070477-AA36-4FB8-AF6A-5F0CF0BEFADA}" type="datetime1">
              <a:rPr lang="en-US"/>
              <a:pPr>
                <a:defRPr/>
              </a:pPr>
              <a:t>9/10/2015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 2015 Minnesota Rural Health Association</a:t>
            </a:r>
          </a:p>
        </p:txBody>
      </p:sp>
      <p:sp>
        <p:nvSpPr>
          <p:cNvPr id="6" name="Slide Number Placeholder 5"/>
          <p:cNvSpPr>
            <a:spLocks noGrp="1"/>
          </p:cNvSpPr>
          <p:nvPr>
            <p:ph type="sldNum" sz="quarter" idx="12"/>
          </p:nvPr>
        </p:nvSpPr>
        <p:spPr/>
        <p:txBody>
          <a:bodyPr/>
          <a:lstStyle>
            <a:lvl1pPr>
              <a:defRPr/>
            </a:lvl1pPr>
          </a:lstStyle>
          <a:p>
            <a:pPr>
              <a:defRPr/>
            </a:pPr>
            <a:fld id="{EB111BD9-AA05-4FD6-AA2C-5AC50D5661F7}" type="slidenum">
              <a:rPr lang="en-US"/>
              <a:pPr>
                <a:defRPr/>
              </a:pPr>
              <a:t>‹#›</a:t>
            </a:fld>
            <a:endParaRPr lang="en-US"/>
          </a:p>
        </p:txBody>
      </p:sp>
    </p:spTree>
    <p:extLst>
      <p:ext uri="{BB962C8B-B14F-4D97-AF65-F5344CB8AC3E}">
        <p14:creationId xmlns:p14="http://schemas.microsoft.com/office/powerpoint/2010/main" val="2086085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CD2B4E-6C17-4BDB-BFAA-592644BF3BA1}" type="datetime1">
              <a:rPr lang="en-US"/>
              <a:pPr>
                <a:defRPr/>
              </a:pPr>
              <a:t>9/10/2015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 2015 Minnesota Rural Health Association</a:t>
            </a:r>
          </a:p>
        </p:txBody>
      </p:sp>
      <p:sp>
        <p:nvSpPr>
          <p:cNvPr id="6" name="Slide Number Placeholder 5"/>
          <p:cNvSpPr>
            <a:spLocks noGrp="1"/>
          </p:cNvSpPr>
          <p:nvPr>
            <p:ph type="sldNum" sz="quarter" idx="12"/>
          </p:nvPr>
        </p:nvSpPr>
        <p:spPr/>
        <p:txBody>
          <a:bodyPr/>
          <a:lstStyle>
            <a:lvl1pPr>
              <a:defRPr/>
            </a:lvl1pPr>
          </a:lstStyle>
          <a:p>
            <a:pPr>
              <a:defRPr/>
            </a:pPr>
            <a:fld id="{428D6BE0-3F24-4057-A8F4-500C36ECCCB5}" type="slidenum">
              <a:rPr lang="en-US"/>
              <a:pPr>
                <a:defRPr/>
              </a:pPr>
              <a:t>‹#›</a:t>
            </a:fld>
            <a:endParaRPr lang="en-US"/>
          </a:p>
        </p:txBody>
      </p:sp>
    </p:spTree>
    <p:extLst>
      <p:ext uri="{BB962C8B-B14F-4D97-AF65-F5344CB8AC3E}">
        <p14:creationId xmlns:p14="http://schemas.microsoft.com/office/powerpoint/2010/main" val="2523283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3671CB-611C-4646-80E2-6DB1515079B1}" type="datetime1">
              <a:rPr lang="en-US"/>
              <a:pPr>
                <a:defRPr/>
              </a:pPr>
              <a:t>9/10/2015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 2015 Minnesota Rural Health Association</a:t>
            </a:r>
          </a:p>
        </p:txBody>
      </p:sp>
      <p:sp>
        <p:nvSpPr>
          <p:cNvPr id="6" name="Slide Number Placeholder 5"/>
          <p:cNvSpPr>
            <a:spLocks noGrp="1"/>
          </p:cNvSpPr>
          <p:nvPr>
            <p:ph type="sldNum" sz="quarter" idx="12"/>
          </p:nvPr>
        </p:nvSpPr>
        <p:spPr/>
        <p:txBody>
          <a:bodyPr/>
          <a:lstStyle>
            <a:lvl1pPr>
              <a:defRPr/>
            </a:lvl1pPr>
          </a:lstStyle>
          <a:p>
            <a:pPr>
              <a:defRPr/>
            </a:pPr>
            <a:fld id="{6F0BF0BB-EE76-416B-9410-1026F10A0121}" type="slidenum">
              <a:rPr lang="en-US"/>
              <a:pPr>
                <a:defRPr/>
              </a:pPr>
              <a:t>‹#›</a:t>
            </a:fld>
            <a:endParaRPr lang="en-US"/>
          </a:p>
        </p:txBody>
      </p:sp>
    </p:spTree>
    <p:extLst>
      <p:ext uri="{BB962C8B-B14F-4D97-AF65-F5344CB8AC3E}">
        <p14:creationId xmlns:p14="http://schemas.microsoft.com/office/powerpoint/2010/main" val="1739543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E70785-BA83-421F-9B7F-25E4BF865306}" type="datetime1">
              <a:rPr lang="en-US"/>
              <a:pPr>
                <a:defRPr/>
              </a:pPr>
              <a:t>9/10/2015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 2015 Minnesota Rural Health Association</a:t>
            </a:r>
          </a:p>
        </p:txBody>
      </p:sp>
      <p:sp>
        <p:nvSpPr>
          <p:cNvPr id="6" name="Slide Number Placeholder 5"/>
          <p:cNvSpPr>
            <a:spLocks noGrp="1"/>
          </p:cNvSpPr>
          <p:nvPr>
            <p:ph type="sldNum" sz="quarter" idx="12"/>
          </p:nvPr>
        </p:nvSpPr>
        <p:spPr/>
        <p:txBody>
          <a:bodyPr/>
          <a:lstStyle>
            <a:lvl1pPr>
              <a:defRPr/>
            </a:lvl1pPr>
          </a:lstStyle>
          <a:p>
            <a:pPr>
              <a:defRPr/>
            </a:pPr>
            <a:fld id="{8EB1F9DD-7B8F-47A7-A8B6-47233177C98D}" type="slidenum">
              <a:rPr lang="en-US"/>
              <a:pPr>
                <a:defRPr/>
              </a:pPr>
              <a:t>‹#›</a:t>
            </a:fld>
            <a:endParaRPr lang="en-US"/>
          </a:p>
        </p:txBody>
      </p:sp>
    </p:spTree>
    <p:extLst>
      <p:ext uri="{BB962C8B-B14F-4D97-AF65-F5344CB8AC3E}">
        <p14:creationId xmlns:p14="http://schemas.microsoft.com/office/powerpoint/2010/main" val="465847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81E5B23-1284-4D51-B84D-117E5BDDE002}" type="datetime1">
              <a:rPr lang="en-US"/>
              <a:pPr>
                <a:defRPr/>
              </a:pPr>
              <a:t>9/10/2015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 2015 Minnesota Rural Health Association</a:t>
            </a:r>
          </a:p>
        </p:txBody>
      </p:sp>
      <p:sp>
        <p:nvSpPr>
          <p:cNvPr id="6" name="Slide Number Placeholder 5"/>
          <p:cNvSpPr>
            <a:spLocks noGrp="1"/>
          </p:cNvSpPr>
          <p:nvPr>
            <p:ph type="sldNum" sz="quarter" idx="12"/>
          </p:nvPr>
        </p:nvSpPr>
        <p:spPr/>
        <p:txBody>
          <a:bodyPr/>
          <a:lstStyle>
            <a:lvl1pPr>
              <a:defRPr/>
            </a:lvl1pPr>
          </a:lstStyle>
          <a:p>
            <a:pPr>
              <a:defRPr/>
            </a:pPr>
            <a:fld id="{B2E7CB13-4A5E-46B7-8EAE-85011BD0D82A}" type="slidenum">
              <a:rPr lang="en-US"/>
              <a:pPr>
                <a:defRPr/>
              </a:pPr>
              <a:t>‹#›</a:t>
            </a:fld>
            <a:endParaRPr lang="en-US"/>
          </a:p>
        </p:txBody>
      </p:sp>
    </p:spTree>
    <p:extLst>
      <p:ext uri="{BB962C8B-B14F-4D97-AF65-F5344CB8AC3E}">
        <p14:creationId xmlns:p14="http://schemas.microsoft.com/office/powerpoint/2010/main" val="104202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D6552A6-2443-4422-902E-64FA2B772043}" type="datetime1">
              <a:rPr lang="en-US"/>
              <a:pPr>
                <a:defRPr/>
              </a:pPr>
              <a:t>9/10/2015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 2015 Minnesota Rural Health Association</a:t>
            </a:r>
          </a:p>
        </p:txBody>
      </p:sp>
      <p:sp>
        <p:nvSpPr>
          <p:cNvPr id="7" name="Slide Number Placeholder 5"/>
          <p:cNvSpPr>
            <a:spLocks noGrp="1"/>
          </p:cNvSpPr>
          <p:nvPr>
            <p:ph type="sldNum" sz="quarter" idx="12"/>
          </p:nvPr>
        </p:nvSpPr>
        <p:spPr/>
        <p:txBody>
          <a:bodyPr/>
          <a:lstStyle>
            <a:lvl1pPr>
              <a:defRPr/>
            </a:lvl1pPr>
          </a:lstStyle>
          <a:p>
            <a:pPr>
              <a:defRPr/>
            </a:pPr>
            <a:fld id="{58B734D2-4630-49EE-A90A-ACF5C257DBD7}" type="slidenum">
              <a:rPr lang="en-US"/>
              <a:pPr>
                <a:defRPr/>
              </a:pPr>
              <a:t>‹#›</a:t>
            </a:fld>
            <a:endParaRPr lang="en-US"/>
          </a:p>
        </p:txBody>
      </p:sp>
    </p:spTree>
    <p:extLst>
      <p:ext uri="{BB962C8B-B14F-4D97-AF65-F5344CB8AC3E}">
        <p14:creationId xmlns:p14="http://schemas.microsoft.com/office/powerpoint/2010/main" val="5607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63DD697-3C19-4A35-9A4F-FFA5BF594535}" type="datetime1">
              <a:rPr lang="en-US"/>
              <a:pPr>
                <a:defRPr/>
              </a:pPr>
              <a:t>9/10/2015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 2015 Minnesota Rural Health Association</a:t>
            </a:r>
          </a:p>
        </p:txBody>
      </p:sp>
      <p:sp>
        <p:nvSpPr>
          <p:cNvPr id="9" name="Slide Number Placeholder 5"/>
          <p:cNvSpPr>
            <a:spLocks noGrp="1"/>
          </p:cNvSpPr>
          <p:nvPr>
            <p:ph type="sldNum" sz="quarter" idx="12"/>
          </p:nvPr>
        </p:nvSpPr>
        <p:spPr/>
        <p:txBody>
          <a:bodyPr/>
          <a:lstStyle>
            <a:lvl1pPr>
              <a:defRPr/>
            </a:lvl1pPr>
          </a:lstStyle>
          <a:p>
            <a:pPr>
              <a:defRPr/>
            </a:pPr>
            <a:fld id="{99F4ADE8-AA36-49E4-8963-A7A6656E3C23}" type="slidenum">
              <a:rPr lang="en-US"/>
              <a:pPr>
                <a:defRPr/>
              </a:pPr>
              <a:t>‹#›</a:t>
            </a:fld>
            <a:endParaRPr lang="en-US"/>
          </a:p>
        </p:txBody>
      </p:sp>
    </p:spTree>
    <p:extLst>
      <p:ext uri="{BB962C8B-B14F-4D97-AF65-F5344CB8AC3E}">
        <p14:creationId xmlns:p14="http://schemas.microsoft.com/office/powerpoint/2010/main" val="327997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4772FDE-2A51-445C-92F1-869917F008BD}" type="datetime1">
              <a:rPr lang="en-US"/>
              <a:pPr>
                <a:defRPr/>
              </a:pPr>
              <a:t>9/10/2015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 2015 Minnesota Rural Health Association</a:t>
            </a:r>
          </a:p>
        </p:txBody>
      </p:sp>
      <p:sp>
        <p:nvSpPr>
          <p:cNvPr id="5" name="Slide Number Placeholder 5"/>
          <p:cNvSpPr>
            <a:spLocks noGrp="1"/>
          </p:cNvSpPr>
          <p:nvPr>
            <p:ph type="sldNum" sz="quarter" idx="12"/>
          </p:nvPr>
        </p:nvSpPr>
        <p:spPr/>
        <p:txBody>
          <a:bodyPr/>
          <a:lstStyle>
            <a:lvl1pPr>
              <a:defRPr/>
            </a:lvl1pPr>
          </a:lstStyle>
          <a:p>
            <a:pPr>
              <a:defRPr/>
            </a:pPr>
            <a:fld id="{F006101E-4505-4A1C-B362-D7821B833726}" type="slidenum">
              <a:rPr lang="en-US"/>
              <a:pPr>
                <a:defRPr/>
              </a:pPr>
              <a:t>‹#›</a:t>
            </a:fld>
            <a:endParaRPr lang="en-US"/>
          </a:p>
        </p:txBody>
      </p:sp>
    </p:spTree>
    <p:extLst>
      <p:ext uri="{BB962C8B-B14F-4D97-AF65-F5344CB8AC3E}">
        <p14:creationId xmlns:p14="http://schemas.microsoft.com/office/powerpoint/2010/main" val="192115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4AF10C-595C-4D6E-A21A-E1693C83E251}" type="datetime1">
              <a:rPr lang="en-US"/>
              <a:pPr>
                <a:defRPr/>
              </a:pPr>
              <a:t>9/10/2015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 2015 Minnesota Rural Health Association</a:t>
            </a:r>
          </a:p>
        </p:txBody>
      </p:sp>
      <p:sp>
        <p:nvSpPr>
          <p:cNvPr id="4" name="Slide Number Placeholder 5"/>
          <p:cNvSpPr>
            <a:spLocks noGrp="1"/>
          </p:cNvSpPr>
          <p:nvPr>
            <p:ph type="sldNum" sz="quarter" idx="12"/>
          </p:nvPr>
        </p:nvSpPr>
        <p:spPr/>
        <p:txBody>
          <a:bodyPr/>
          <a:lstStyle>
            <a:lvl1pPr>
              <a:defRPr/>
            </a:lvl1pPr>
          </a:lstStyle>
          <a:p>
            <a:pPr>
              <a:defRPr/>
            </a:pPr>
            <a:fld id="{5D487009-D878-408B-84BD-89FD25DD342E}" type="slidenum">
              <a:rPr lang="en-US"/>
              <a:pPr>
                <a:defRPr/>
              </a:pPr>
              <a:t>‹#›</a:t>
            </a:fld>
            <a:endParaRPr lang="en-US"/>
          </a:p>
        </p:txBody>
      </p:sp>
    </p:spTree>
    <p:extLst>
      <p:ext uri="{BB962C8B-B14F-4D97-AF65-F5344CB8AC3E}">
        <p14:creationId xmlns:p14="http://schemas.microsoft.com/office/powerpoint/2010/main" val="578944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F4B3AD-0AF2-450E-9C84-EE75C462389A}" type="datetime1">
              <a:rPr lang="en-US"/>
              <a:pPr>
                <a:defRPr/>
              </a:pPr>
              <a:t>9/10/2015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 2015 Minnesota Rural Health Association</a:t>
            </a:r>
          </a:p>
        </p:txBody>
      </p:sp>
      <p:sp>
        <p:nvSpPr>
          <p:cNvPr id="7" name="Slide Number Placeholder 5"/>
          <p:cNvSpPr>
            <a:spLocks noGrp="1"/>
          </p:cNvSpPr>
          <p:nvPr>
            <p:ph type="sldNum" sz="quarter" idx="12"/>
          </p:nvPr>
        </p:nvSpPr>
        <p:spPr/>
        <p:txBody>
          <a:bodyPr/>
          <a:lstStyle>
            <a:lvl1pPr>
              <a:defRPr/>
            </a:lvl1pPr>
          </a:lstStyle>
          <a:p>
            <a:pPr>
              <a:defRPr/>
            </a:pPr>
            <a:fld id="{F9891271-F9CC-4C54-83A4-AD371214E4C0}" type="slidenum">
              <a:rPr lang="en-US"/>
              <a:pPr>
                <a:defRPr/>
              </a:pPr>
              <a:t>‹#›</a:t>
            </a:fld>
            <a:endParaRPr lang="en-US"/>
          </a:p>
        </p:txBody>
      </p:sp>
    </p:spTree>
    <p:extLst>
      <p:ext uri="{BB962C8B-B14F-4D97-AF65-F5344CB8AC3E}">
        <p14:creationId xmlns:p14="http://schemas.microsoft.com/office/powerpoint/2010/main" val="4037967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CC4DF3D-55B1-4DE3-A5CE-6BCD04A7E795}" type="datetime1">
              <a:rPr lang="en-US"/>
              <a:pPr>
                <a:defRPr/>
              </a:pPr>
              <a:t>9/10/2015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 2015 Minnesota Rural Health Association</a:t>
            </a:r>
          </a:p>
        </p:txBody>
      </p:sp>
      <p:sp>
        <p:nvSpPr>
          <p:cNvPr id="7" name="Slide Number Placeholder 5"/>
          <p:cNvSpPr>
            <a:spLocks noGrp="1"/>
          </p:cNvSpPr>
          <p:nvPr>
            <p:ph type="sldNum" sz="quarter" idx="12"/>
          </p:nvPr>
        </p:nvSpPr>
        <p:spPr/>
        <p:txBody>
          <a:bodyPr/>
          <a:lstStyle>
            <a:lvl1pPr>
              <a:defRPr/>
            </a:lvl1pPr>
          </a:lstStyle>
          <a:p>
            <a:pPr>
              <a:defRPr/>
            </a:pPr>
            <a:fld id="{6DFCC927-68E7-41CD-9688-C359CC363297}" type="slidenum">
              <a:rPr lang="en-US"/>
              <a:pPr>
                <a:defRPr/>
              </a:pPr>
              <a:t>‹#›</a:t>
            </a:fld>
            <a:endParaRPr lang="en-US"/>
          </a:p>
        </p:txBody>
      </p:sp>
    </p:spTree>
    <p:extLst>
      <p:ext uri="{BB962C8B-B14F-4D97-AF65-F5344CB8AC3E}">
        <p14:creationId xmlns:p14="http://schemas.microsoft.com/office/powerpoint/2010/main" val="951659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B614BD0-E133-441D-9078-A8BFBA10F109}" type="datetime1">
              <a:rPr lang="en-US"/>
              <a:pPr>
                <a:defRPr/>
              </a:pPr>
              <a:t>9/10/2015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t>(c) 2015 Minnesota Rural Health Association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11B01772-D8B6-4D6E-9131-27F7ABC811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705232" y="611065"/>
            <a:ext cx="8229600" cy="6265407"/>
          </a:xfrm>
          <a:prstGeom prst="rect">
            <a:avLst/>
          </a:prstGeom>
          <a:ln>
            <a:noFill/>
          </a:ln>
          <a:effectLst>
            <a:softEdge rad="112500"/>
          </a:effectLst>
        </p:spPr>
      </p:pic>
      <p:sp>
        <p:nvSpPr>
          <p:cNvPr id="2" name="Title 1"/>
          <p:cNvSpPr>
            <a:spLocks noGrp="1"/>
          </p:cNvSpPr>
          <p:nvPr>
            <p:ph type="ctrTitle"/>
          </p:nvPr>
        </p:nvSpPr>
        <p:spPr>
          <a:xfrm>
            <a:off x="1089891" y="2719659"/>
            <a:ext cx="9716654" cy="3987945"/>
          </a:xfrm>
        </p:spPr>
        <p:txBody>
          <a:bodyPr rtlCol="0">
            <a:normAutofit fontScale="90000"/>
          </a:bodyPr>
          <a:lstStyle/>
          <a:p>
            <a:pPr eaLnBrk="1" fontAlgn="auto" hangingPunct="1">
              <a:spcAft>
                <a:spcPts val="0"/>
              </a:spcAft>
              <a:defRPr/>
            </a:pPr>
            <a:r>
              <a:rPr lang="en-US" sz="7300" b="1" dirty="0" smtClean="0">
                <a:solidFill>
                  <a:srgbClr val="002060"/>
                </a:solidFill>
                <a:latin typeface="+mn-lt"/>
              </a:rPr>
              <a:t>The Minnesota Rural Health Association</a:t>
            </a:r>
            <a:r>
              <a:rPr lang="en-US" b="1" dirty="0" smtClean="0">
                <a:solidFill>
                  <a:srgbClr val="002060"/>
                </a:solidFill>
                <a:latin typeface="+mn-lt"/>
              </a:rPr>
              <a:t/>
            </a:r>
            <a:br>
              <a:rPr lang="en-US" b="1" dirty="0" smtClean="0">
                <a:solidFill>
                  <a:srgbClr val="002060"/>
                </a:solidFill>
                <a:latin typeface="+mn-lt"/>
              </a:rPr>
            </a:br>
            <a:r>
              <a:rPr lang="en-US" sz="3200" b="1" dirty="0">
                <a:solidFill>
                  <a:srgbClr val="002060"/>
                </a:solidFill>
                <a:latin typeface="+mn-lt"/>
              </a:rPr>
              <a:t/>
            </a:r>
            <a:br>
              <a:rPr lang="en-US" sz="3200" b="1" dirty="0">
                <a:solidFill>
                  <a:srgbClr val="002060"/>
                </a:solidFill>
                <a:latin typeface="+mn-lt"/>
              </a:rPr>
            </a:br>
            <a:r>
              <a:rPr lang="en-US" b="1" dirty="0" smtClean="0">
                <a:solidFill>
                  <a:srgbClr val="1E7802"/>
                </a:solidFill>
                <a:latin typeface="+mn-lt"/>
              </a:rPr>
              <a:t>The Voice of Rural Health!</a:t>
            </a:r>
            <a:br>
              <a:rPr lang="en-US" b="1" dirty="0" smtClean="0">
                <a:solidFill>
                  <a:srgbClr val="1E7802"/>
                </a:solidFill>
                <a:latin typeface="+mn-lt"/>
              </a:rPr>
            </a:br>
            <a:r>
              <a:rPr lang="en-US" sz="1600" b="1" dirty="0" smtClean="0">
                <a:solidFill>
                  <a:srgbClr val="002060"/>
                </a:solidFill>
                <a:latin typeface="+mn-lt"/>
              </a:rPr>
              <a:t/>
            </a:r>
            <a:br>
              <a:rPr lang="en-US" sz="1600" b="1" dirty="0" smtClean="0">
                <a:solidFill>
                  <a:srgbClr val="002060"/>
                </a:solidFill>
                <a:latin typeface="+mn-lt"/>
              </a:rPr>
            </a:br>
            <a:r>
              <a:rPr lang="en-US" sz="1600" b="1" dirty="0">
                <a:solidFill>
                  <a:srgbClr val="002060"/>
                </a:solidFill>
                <a:latin typeface="+mn-lt"/>
              </a:rPr>
              <a:t/>
            </a:r>
            <a:br>
              <a:rPr lang="en-US" sz="1600" b="1" dirty="0">
                <a:solidFill>
                  <a:srgbClr val="002060"/>
                </a:solidFill>
                <a:latin typeface="+mn-lt"/>
              </a:rPr>
            </a:br>
            <a:r>
              <a:rPr lang="en-US" sz="1600" b="1" dirty="0" smtClean="0">
                <a:solidFill>
                  <a:srgbClr val="002060"/>
                </a:solidFill>
                <a:latin typeface="+mn-lt"/>
              </a:rPr>
              <a:t/>
            </a:r>
            <a:br>
              <a:rPr lang="en-US" sz="1600" b="1" dirty="0" smtClean="0">
                <a:solidFill>
                  <a:srgbClr val="002060"/>
                </a:solidFill>
                <a:latin typeface="+mn-lt"/>
              </a:rPr>
            </a:br>
            <a:endParaRPr lang="en-US" sz="3600" b="1" dirty="0">
              <a:solidFill>
                <a:srgbClr val="002060"/>
              </a:solidFill>
              <a:latin typeface="+mn-lt"/>
            </a:endParaRPr>
          </a:p>
        </p:txBody>
      </p:sp>
      <p:sp>
        <p:nvSpPr>
          <p:cNvPr id="5" name="Round Single Corner Rectangle 4"/>
          <p:cNvSpPr/>
          <p:nvPr/>
        </p:nvSpPr>
        <p:spPr>
          <a:xfrm>
            <a:off x="0" y="592138"/>
            <a:ext cx="12192000" cy="334962"/>
          </a:xfrm>
          <a:prstGeom prst="round1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2060"/>
              </a:solidFill>
            </a:endParaRPr>
          </a:p>
        </p:txBody>
      </p:sp>
      <p:sp>
        <p:nvSpPr>
          <p:cNvPr id="6" name="Round Single Corner Rectangle 5"/>
          <p:cNvSpPr/>
          <p:nvPr/>
        </p:nvSpPr>
        <p:spPr>
          <a:xfrm>
            <a:off x="0" y="927100"/>
            <a:ext cx="12192000" cy="117475"/>
          </a:xfrm>
          <a:prstGeom prst="round1Rect">
            <a:avLst/>
          </a:prstGeom>
          <a:solidFill>
            <a:srgbClr val="2CB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02"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200" smtClean="0"/>
              <a:t>© 2015 Minnesota Rural Health Association</a:t>
            </a:r>
          </a:p>
        </p:txBody>
      </p:sp>
      <p:sp>
        <p:nvSpPr>
          <p:cNvPr id="410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E596113F-F7C1-4783-B901-232E6469B85E}" type="slidenum">
              <a:rPr lang="en-US" altLang="en-US" sz="1200" smtClean="0"/>
              <a:pPr fontAlgn="base">
                <a:lnSpc>
                  <a:spcPct val="100000"/>
                </a:lnSpc>
                <a:spcBef>
                  <a:spcPct val="0"/>
                </a:spcBef>
                <a:spcAft>
                  <a:spcPct val="0"/>
                </a:spcAft>
                <a:buFontTx/>
                <a:buNone/>
              </a:pPr>
              <a:t>1</a:t>
            </a:fld>
            <a:r>
              <a:rPr lang="en-US" altLang="en-US" sz="1200" dirty="0" smtClean="0"/>
              <a:t> of 17</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100" t="12881" r="138" b="35392"/>
          <a:stretch/>
        </p:blipFill>
        <p:spPr>
          <a:xfrm>
            <a:off x="8103817" y="173991"/>
            <a:ext cx="3682551" cy="16236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72344" y="2103072"/>
            <a:ext cx="10247312" cy="4062651"/>
          </a:xfrm>
          <a:prstGeom prst="rect">
            <a:avLst/>
          </a:prstGeom>
        </p:spPr>
        <p:txBody>
          <a:bodyPr>
            <a:spAutoFit/>
          </a:bodyPr>
          <a:lstStyle/>
          <a:p>
            <a:pPr eaLnBrk="1" fontAlgn="auto" hangingPunct="1">
              <a:spcBef>
                <a:spcPts val="0"/>
              </a:spcBef>
              <a:spcAft>
                <a:spcPts val="0"/>
              </a:spcAft>
              <a:defRPr/>
            </a:pPr>
            <a:r>
              <a:rPr lang="en-US" sz="3600" b="1" dirty="0">
                <a:solidFill>
                  <a:srgbClr val="002060"/>
                </a:solidFill>
              </a:rPr>
              <a:t>Transportation</a:t>
            </a:r>
          </a:p>
          <a:p>
            <a:pPr eaLnBrk="1" fontAlgn="auto" hangingPunct="1">
              <a:spcBef>
                <a:spcPts val="0"/>
              </a:spcBef>
              <a:spcAft>
                <a:spcPts val="0"/>
              </a:spcAft>
              <a:defRPr/>
            </a:pPr>
            <a:endParaRPr lang="en-US" sz="1400" b="1" dirty="0">
              <a:solidFill>
                <a:srgbClr val="002060"/>
              </a:solidFill>
            </a:endParaRPr>
          </a:p>
          <a:p>
            <a:pPr marL="457200" indent="-457200" eaLnBrk="1" fontAlgn="auto" hangingPunct="1">
              <a:spcBef>
                <a:spcPts val="0"/>
              </a:spcBef>
              <a:spcAft>
                <a:spcPts val="0"/>
              </a:spcAft>
              <a:buFont typeface="Arial" panose="020B0604020202020204" pitchFamily="34" charset="0"/>
              <a:buChar char="•"/>
              <a:defRPr/>
            </a:pPr>
            <a:r>
              <a:rPr lang="en-US" sz="2800" dirty="0">
                <a:solidFill>
                  <a:srgbClr val="000000"/>
                </a:solidFill>
              </a:rPr>
              <a:t>Rural Minnesotans list </a:t>
            </a:r>
            <a:r>
              <a:rPr lang="en-US" sz="2800" b="1" dirty="0">
                <a:solidFill>
                  <a:srgbClr val="000000"/>
                </a:solidFill>
              </a:rPr>
              <a:t>access to transportation as their top  concern</a:t>
            </a:r>
            <a:r>
              <a:rPr lang="en-US" sz="2800" dirty="0">
                <a:solidFill>
                  <a:srgbClr val="000000"/>
                </a:solidFill>
              </a:rPr>
              <a:t>, especially among seniors who often require door-to-door rides that public services cannot accommodate.</a:t>
            </a:r>
          </a:p>
          <a:p>
            <a:pPr marL="457200" indent="-457200" eaLnBrk="1" fontAlgn="auto" hangingPunct="1">
              <a:spcBef>
                <a:spcPts val="0"/>
              </a:spcBef>
              <a:spcAft>
                <a:spcPts val="0"/>
              </a:spcAft>
              <a:buFont typeface="Arial" panose="020B0604020202020204" pitchFamily="34" charset="0"/>
              <a:buChar char="•"/>
              <a:defRPr/>
            </a:pPr>
            <a:endParaRPr lang="en-US" sz="800" dirty="0">
              <a:solidFill>
                <a:srgbClr val="000000"/>
              </a:solidFill>
            </a:endParaRPr>
          </a:p>
          <a:p>
            <a:pPr marL="457200" indent="-457200" eaLnBrk="1" fontAlgn="auto" hangingPunct="1">
              <a:spcBef>
                <a:spcPts val="0"/>
              </a:spcBef>
              <a:spcAft>
                <a:spcPts val="0"/>
              </a:spcAft>
              <a:buFont typeface="Arial" panose="020B0604020202020204" pitchFamily="34" charset="0"/>
              <a:buChar char="•"/>
              <a:defRPr/>
            </a:pPr>
            <a:r>
              <a:rPr lang="en-US" sz="2800" b="1" dirty="0">
                <a:solidFill>
                  <a:srgbClr val="000000"/>
                </a:solidFill>
              </a:rPr>
              <a:t>Volunteers</a:t>
            </a:r>
            <a:r>
              <a:rPr lang="en-US" sz="2800" dirty="0">
                <a:solidFill>
                  <a:srgbClr val="000000"/>
                </a:solidFill>
              </a:rPr>
              <a:t> </a:t>
            </a:r>
            <a:r>
              <a:rPr lang="en-US" sz="2800" b="1" dirty="0">
                <a:solidFill>
                  <a:srgbClr val="000000"/>
                </a:solidFill>
              </a:rPr>
              <a:t>are filling gaps </a:t>
            </a:r>
            <a:r>
              <a:rPr lang="en-US" sz="2800" dirty="0">
                <a:solidFill>
                  <a:srgbClr val="000000"/>
                </a:solidFill>
              </a:rPr>
              <a:t>in some rural communities while many more rural residents are simply too far from the transportation they need to remain healthy in-place.</a:t>
            </a:r>
          </a:p>
          <a:p>
            <a:pPr eaLnBrk="1" fontAlgn="auto" hangingPunct="1">
              <a:spcBef>
                <a:spcPts val="0"/>
              </a:spcBef>
              <a:spcAft>
                <a:spcPts val="0"/>
              </a:spcAft>
              <a:defRPr/>
            </a:pPr>
            <a:endParaRPr lang="en-US" sz="3200" b="1" dirty="0">
              <a:solidFill>
                <a:srgbClr val="002060"/>
              </a:solidFill>
            </a:endParaRPr>
          </a:p>
        </p:txBody>
      </p:sp>
      <p:sp>
        <p:nvSpPr>
          <p:cNvPr id="12294"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200" smtClean="0"/>
              <a:t>© 2015 Minnesota Rural Health Association</a:t>
            </a:r>
          </a:p>
        </p:txBody>
      </p:sp>
      <p:sp>
        <p:nvSpPr>
          <p:cNvPr id="12295"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ADAB389D-683F-48F4-8244-B3253DBF1DB8}" type="slidenum">
              <a:rPr lang="en-US" altLang="en-US" sz="1200" smtClean="0"/>
              <a:pPr fontAlgn="base">
                <a:lnSpc>
                  <a:spcPct val="100000"/>
                </a:lnSpc>
                <a:spcBef>
                  <a:spcPct val="0"/>
                </a:spcBef>
                <a:spcAft>
                  <a:spcPct val="0"/>
                </a:spcAft>
                <a:buFontTx/>
                <a:buNone/>
              </a:pPr>
              <a:t>10</a:t>
            </a:fld>
            <a:r>
              <a:rPr lang="en-US" altLang="en-US" sz="1200" dirty="0" smtClean="0"/>
              <a:t> of 17</a:t>
            </a:r>
          </a:p>
        </p:txBody>
      </p:sp>
      <p:sp>
        <p:nvSpPr>
          <p:cNvPr id="10" name="Round Single Corner Rectangle 9"/>
          <p:cNvSpPr/>
          <p:nvPr/>
        </p:nvSpPr>
        <p:spPr>
          <a:xfrm>
            <a:off x="0" y="1026415"/>
            <a:ext cx="12192000" cy="334962"/>
          </a:xfrm>
          <a:prstGeom prst="round1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2060"/>
              </a:solidFill>
            </a:endParaRPr>
          </a:p>
        </p:txBody>
      </p:sp>
      <p:sp>
        <p:nvSpPr>
          <p:cNvPr id="11" name="Round Single Corner Rectangle 10"/>
          <p:cNvSpPr/>
          <p:nvPr/>
        </p:nvSpPr>
        <p:spPr>
          <a:xfrm>
            <a:off x="0" y="1361377"/>
            <a:ext cx="12192000" cy="117475"/>
          </a:xfrm>
          <a:prstGeom prst="round1Rect">
            <a:avLst/>
          </a:prstGeom>
          <a:solidFill>
            <a:srgbClr val="2CB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100" t="12881" r="138" b="35392"/>
          <a:stretch/>
        </p:blipFill>
        <p:spPr>
          <a:xfrm>
            <a:off x="8610600" y="111904"/>
            <a:ext cx="3266162" cy="1440100"/>
          </a:xfrm>
          <a:prstGeom prst="rect">
            <a:avLst/>
          </a:prstGeom>
        </p:spPr>
      </p:pic>
      <p:sp>
        <p:nvSpPr>
          <p:cNvPr id="13" name="Title 1"/>
          <p:cNvSpPr>
            <a:spLocks noGrp="1"/>
          </p:cNvSpPr>
          <p:nvPr>
            <p:ph type="ctrTitle"/>
          </p:nvPr>
        </p:nvSpPr>
        <p:spPr>
          <a:xfrm>
            <a:off x="0" y="165100"/>
            <a:ext cx="7735824" cy="871538"/>
          </a:xfrm>
        </p:spPr>
        <p:txBody>
          <a:bodyPr rtlCol="0">
            <a:normAutofit/>
          </a:bodyPr>
          <a:lstStyle/>
          <a:p>
            <a:pPr eaLnBrk="1" fontAlgn="auto" hangingPunct="1">
              <a:spcAft>
                <a:spcPts val="0"/>
              </a:spcAft>
              <a:defRPr/>
            </a:pPr>
            <a:r>
              <a:rPr lang="en-US" sz="3200" b="1" dirty="0" smtClean="0">
                <a:solidFill>
                  <a:srgbClr val="002060"/>
                </a:solidFill>
                <a:latin typeface="+mn-lt"/>
              </a:rPr>
              <a:t>The Minnesota Rural Health Association</a:t>
            </a:r>
            <a:endParaRPr lang="en-US" sz="3200" b="1" dirty="0">
              <a:solidFill>
                <a:srgbClr val="002060"/>
              </a:solidFill>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58863" y="2025650"/>
            <a:ext cx="10247312" cy="3231654"/>
          </a:xfrm>
          <a:prstGeom prst="rect">
            <a:avLst/>
          </a:prstGeom>
        </p:spPr>
        <p:txBody>
          <a:bodyPr>
            <a:spAutoFit/>
          </a:bodyPr>
          <a:lstStyle/>
          <a:p>
            <a:pPr eaLnBrk="1" fontAlgn="auto" hangingPunct="1">
              <a:spcBef>
                <a:spcPts val="0"/>
              </a:spcBef>
              <a:spcAft>
                <a:spcPts val="0"/>
              </a:spcAft>
              <a:defRPr/>
            </a:pPr>
            <a:r>
              <a:rPr lang="en-US" sz="3600" b="1" dirty="0">
                <a:solidFill>
                  <a:srgbClr val="002060"/>
                </a:solidFill>
              </a:rPr>
              <a:t>Broadband Shortage</a:t>
            </a:r>
          </a:p>
          <a:p>
            <a:pPr eaLnBrk="1" fontAlgn="auto" hangingPunct="1">
              <a:spcBef>
                <a:spcPts val="0"/>
              </a:spcBef>
              <a:spcAft>
                <a:spcPts val="0"/>
              </a:spcAft>
              <a:defRPr/>
            </a:pPr>
            <a:endParaRPr lang="en-US" sz="1400" b="1" dirty="0">
              <a:solidFill>
                <a:srgbClr val="000000"/>
              </a:solidFill>
            </a:endParaRPr>
          </a:p>
          <a:p>
            <a:pPr marL="457200" indent="-457200" eaLnBrk="1" fontAlgn="auto" hangingPunct="1">
              <a:spcBef>
                <a:spcPts val="0"/>
              </a:spcBef>
              <a:spcAft>
                <a:spcPts val="0"/>
              </a:spcAft>
              <a:buFont typeface="Arial" panose="020B0604020202020204" pitchFamily="34" charset="0"/>
              <a:buChar char="•"/>
              <a:defRPr/>
            </a:pPr>
            <a:r>
              <a:rPr lang="en-US" sz="2800" b="1" dirty="0">
                <a:latin typeface="+mn-lt"/>
              </a:rPr>
              <a:t>Telemedicine</a:t>
            </a:r>
            <a:r>
              <a:rPr lang="en-US" sz="2800" dirty="0">
                <a:latin typeface="+mn-lt"/>
              </a:rPr>
              <a:t>, tele-mental health, tele-education, tele-monitoring, telephone apps and robotic assistance are all vital to extending quality, cost-effective care to rural communities</a:t>
            </a:r>
          </a:p>
          <a:p>
            <a:pPr marL="457200" indent="-457200" eaLnBrk="1" fontAlgn="auto" hangingPunct="1">
              <a:spcBef>
                <a:spcPts val="0"/>
              </a:spcBef>
              <a:spcAft>
                <a:spcPts val="0"/>
              </a:spcAft>
              <a:buFont typeface="Arial" panose="020B0604020202020204" pitchFamily="34" charset="0"/>
              <a:buChar char="•"/>
              <a:defRPr/>
            </a:pPr>
            <a:endParaRPr lang="en-US" sz="1400" dirty="0">
              <a:latin typeface="+mn-lt"/>
            </a:endParaRPr>
          </a:p>
          <a:p>
            <a:pPr marL="457200" indent="-457200" eaLnBrk="1" fontAlgn="auto" hangingPunct="1">
              <a:spcBef>
                <a:spcPts val="0"/>
              </a:spcBef>
              <a:spcAft>
                <a:spcPts val="0"/>
              </a:spcAft>
              <a:buFont typeface="Arial" panose="020B0604020202020204" pitchFamily="34" charset="0"/>
              <a:buChar char="•"/>
              <a:defRPr/>
            </a:pPr>
            <a:r>
              <a:rPr lang="en-US" sz="2800" dirty="0">
                <a:latin typeface="+mn-lt"/>
              </a:rPr>
              <a:t>Major portions of rural Minnesota </a:t>
            </a:r>
            <a:r>
              <a:rPr lang="en-US" sz="2800" b="1" dirty="0">
                <a:latin typeface="+mn-lt"/>
              </a:rPr>
              <a:t>lack the broadband access </a:t>
            </a:r>
            <a:r>
              <a:rPr lang="en-US" sz="2800" dirty="0">
                <a:latin typeface="+mn-lt"/>
              </a:rPr>
              <a:t>necessary for tele-health and tele-medicine applications</a:t>
            </a:r>
            <a:endParaRPr lang="en-US" sz="2800" dirty="0">
              <a:solidFill>
                <a:srgbClr val="000000"/>
              </a:solidFill>
            </a:endParaRPr>
          </a:p>
        </p:txBody>
      </p:sp>
      <p:sp>
        <p:nvSpPr>
          <p:cNvPr id="13318"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200" smtClean="0"/>
              <a:t>© 2015 Minnesota Rural Health Association</a:t>
            </a:r>
          </a:p>
        </p:txBody>
      </p:sp>
      <p:sp>
        <p:nvSpPr>
          <p:cNvPr id="13319"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414BC41D-CAD5-4FFA-9B8E-E9BF0D526945}" type="slidenum">
              <a:rPr lang="en-US" altLang="en-US" sz="1200" smtClean="0"/>
              <a:pPr fontAlgn="base">
                <a:lnSpc>
                  <a:spcPct val="100000"/>
                </a:lnSpc>
                <a:spcBef>
                  <a:spcPct val="0"/>
                </a:spcBef>
                <a:spcAft>
                  <a:spcPct val="0"/>
                </a:spcAft>
                <a:buFontTx/>
                <a:buNone/>
              </a:pPr>
              <a:t>11</a:t>
            </a:fld>
            <a:r>
              <a:rPr lang="en-US" altLang="en-US" sz="1200" dirty="0" smtClean="0"/>
              <a:t> of 17</a:t>
            </a:r>
          </a:p>
        </p:txBody>
      </p:sp>
      <p:sp>
        <p:nvSpPr>
          <p:cNvPr id="10" name="Round Single Corner Rectangle 9"/>
          <p:cNvSpPr/>
          <p:nvPr/>
        </p:nvSpPr>
        <p:spPr>
          <a:xfrm>
            <a:off x="0" y="1026415"/>
            <a:ext cx="12192000" cy="334962"/>
          </a:xfrm>
          <a:prstGeom prst="round1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2060"/>
              </a:solidFill>
            </a:endParaRPr>
          </a:p>
        </p:txBody>
      </p:sp>
      <p:sp>
        <p:nvSpPr>
          <p:cNvPr id="11" name="Round Single Corner Rectangle 10"/>
          <p:cNvSpPr/>
          <p:nvPr/>
        </p:nvSpPr>
        <p:spPr>
          <a:xfrm>
            <a:off x="0" y="1361377"/>
            <a:ext cx="12192000" cy="117475"/>
          </a:xfrm>
          <a:prstGeom prst="round1Rect">
            <a:avLst/>
          </a:prstGeom>
          <a:solidFill>
            <a:srgbClr val="2CB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100" t="12881" r="138" b="35392"/>
          <a:stretch/>
        </p:blipFill>
        <p:spPr>
          <a:xfrm>
            <a:off x="8610600" y="111904"/>
            <a:ext cx="3266162" cy="1440100"/>
          </a:xfrm>
          <a:prstGeom prst="rect">
            <a:avLst/>
          </a:prstGeom>
        </p:spPr>
      </p:pic>
      <p:sp>
        <p:nvSpPr>
          <p:cNvPr id="13" name="Title 1"/>
          <p:cNvSpPr txBox="1">
            <a:spLocks/>
          </p:cNvSpPr>
          <p:nvPr/>
        </p:nvSpPr>
        <p:spPr bwMode="auto">
          <a:xfrm>
            <a:off x="0" y="165100"/>
            <a:ext cx="7735824"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sz="3200" b="1" smtClean="0">
                <a:solidFill>
                  <a:srgbClr val="002060"/>
                </a:solidFill>
                <a:latin typeface="+mn-lt"/>
              </a:rPr>
              <a:t>The Minnesota Rural Health Association</a:t>
            </a:r>
            <a:endParaRPr lang="en-US" sz="3200" b="1" dirty="0">
              <a:solidFill>
                <a:srgbClr val="002060"/>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58863" y="1883504"/>
            <a:ext cx="10247312" cy="4308872"/>
          </a:xfrm>
          <a:prstGeom prst="rect">
            <a:avLst/>
          </a:prstGeom>
        </p:spPr>
        <p:txBody>
          <a:bodyPr>
            <a:spAutoFit/>
          </a:bodyPr>
          <a:lstStyle/>
          <a:p>
            <a:pPr eaLnBrk="1" fontAlgn="auto" hangingPunct="1">
              <a:spcBef>
                <a:spcPts val="0"/>
              </a:spcBef>
              <a:spcAft>
                <a:spcPts val="0"/>
              </a:spcAft>
              <a:defRPr/>
            </a:pPr>
            <a:r>
              <a:rPr lang="en-US" sz="3600" b="1" dirty="0">
                <a:solidFill>
                  <a:srgbClr val="002060"/>
                </a:solidFill>
              </a:rPr>
              <a:t>Reimbursement Disparities</a:t>
            </a:r>
            <a:endParaRPr lang="en-US" sz="3600" dirty="0">
              <a:solidFill>
                <a:srgbClr val="002060"/>
              </a:solidFill>
            </a:endParaRPr>
          </a:p>
          <a:p>
            <a:pPr eaLnBrk="1" fontAlgn="auto" hangingPunct="1">
              <a:spcBef>
                <a:spcPts val="0"/>
              </a:spcBef>
              <a:spcAft>
                <a:spcPts val="0"/>
              </a:spcAft>
              <a:defRPr/>
            </a:pPr>
            <a:endParaRPr lang="en-US" sz="1400" dirty="0">
              <a:solidFill>
                <a:srgbClr val="000000"/>
              </a:solidFill>
            </a:endParaRPr>
          </a:p>
          <a:p>
            <a:pPr marL="457200" indent="-457200" eaLnBrk="1" fontAlgn="auto" hangingPunct="1">
              <a:spcBef>
                <a:spcPts val="0"/>
              </a:spcBef>
              <a:spcAft>
                <a:spcPts val="0"/>
              </a:spcAft>
              <a:buFont typeface="Arial" panose="020B0604020202020204" pitchFamily="34" charset="0"/>
              <a:buChar char="•"/>
              <a:defRPr/>
            </a:pPr>
            <a:r>
              <a:rPr lang="en-US" sz="2800" dirty="0">
                <a:solidFill>
                  <a:srgbClr val="000000"/>
                </a:solidFill>
              </a:rPr>
              <a:t>Rural health care providers serve a disproportionately large number of residents who rely on </a:t>
            </a:r>
            <a:r>
              <a:rPr lang="en-US" sz="2800" b="1" dirty="0">
                <a:solidFill>
                  <a:srgbClr val="000000"/>
                </a:solidFill>
              </a:rPr>
              <a:t>public health care programs</a:t>
            </a:r>
          </a:p>
          <a:p>
            <a:pPr marL="457200" indent="-457200" eaLnBrk="1" fontAlgn="auto" hangingPunct="1">
              <a:spcBef>
                <a:spcPts val="0"/>
              </a:spcBef>
              <a:spcAft>
                <a:spcPts val="0"/>
              </a:spcAft>
              <a:buFont typeface="Arial" panose="020B0604020202020204" pitchFamily="34" charset="0"/>
              <a:buChar char="•"/>
              <a:defRPr/>
            </a:pPr>
            <a:endParaRPr lang="en-US" sz="1400" dirty="0">
              <a:solidFill>
                <a:srgbClr val="000000"/>
              </a:solidFill>
            </a:endParaRPr>
          </a:p>
          <a:p>
            <a:pPr marL="457200" indent="-457200" eaLnBrk="1" fontAlgn="auto" hangingPunct="1">
              <a:spcBef>
                <a:spcPts val="0"/>
              </a:spcBef>
              <a:spcAft>
                <a:spcPts val="0"/>
              </a:spcAft>
              <a:buFont typeface="Arial" panose="020B0604020202020204" pitchFamily="34" charset="0"/>
              <a:buChar char="•"/>
              <a:defRPr/>
            </a:pPr>
            <a:r>
              <a:rPr lang="en-US" sz="2800" dirty="0">
                <a:solidFill>
                  <a:srgbClr val="000000"/>
                </a:solidFill>
              </a:rPr>
              <a:t>Public programs (Medicare, Medicaid and others) often </a:t>
            </a:r>
            <a:r>
              <a:rPr lang="en-US" sz="2800" b="1" dirty="0">
                <a:solidFill>
                  <a:srgbClr val="000000"/>
                </a:solidFill>
              </a:rPr>
              <a:t>pay below cost</a:t>
            </a:r>
            <a:r>
              <a:rPr lang="en-US" sz="2800" dirty="0">
                <a:solidFill>
                  <a:srgbClr val="000000"/>
                </a:solidFill>
              </a:rPr>
              <a:t> and are increasingly </a:t>
            </a:r>
            <a:r>
              <a:rPr lang="en-US" sz="2800" b="1" dirty="0">
                <a:solidFill>
                  <a:srgbClr val="000000"/>
                </a:solidFill>
              </a:rPr>
              <a:t>reducing reimbursement</a:t>
            </a:r>
          </a:p>
          <a:p>
            <a:pPr marL="457200" indent="-457200" eaLnBrk="1" fontAlgn="auto" hangingPunct="1">
              <a:spcBef>
                <a:spcPts val="0"/>
              </a:spcBef>
              <a:spcAft>
                <a:spcPts val="0"/>
              </a:spcAft>
              <a:buFont typeface="Arial" panose="020B0604020202020204" pitchFamily="34" charset="0"/>
              <a:buChar char="•"/>
              <a:defRPr/>
            </a:pPr>
            <a:endParaRPr lang="en-US" sz="1400" dirty="0">
              <a:solidFill>
                <a:srgbClr val="000000"/>
              </a:solidFill>
            </a:endParaRPr>
          </a:p>
          <a:p>
            <a:pPr marL="457200" indent="-457200" eaLnBrk="1" fontAlgn="auto" hangingPunct="1">
              <a:spcBef>
                <a:spcPts val="0"/>
              </a:spcBef>
              <a:spcAft>
                <a:spcPts val="0"/>
              </a:spcAft>
              <a:buFont typeface="Arial" panose="020B0604020202020204" pitchFamily="34" charset="0"/>
              <a:buChar char="•"/>
              <a:defRPr/>
            </a:pPr>
            <a:r>
              <a:rPr lang="en-US" sz="2800" dirty="0">
                <a:solidFill>
                  <a:srgbClr val="000000"/>
                </a:solidFill>
              </a:rPr>
              <a:t>Despite a high percentage of Minnesotans with health insurance, many still </a:t>
            </a:r>
            <a:r>
              <a:rPr lang="en-US" sz="2800" b="1" dirty="0">
                <a:solidFill>
                  <a:srgbClr val="000000"/>
                </a:solidFill>
              </a:rPr>
              <a:t>face unaffordable deductibles and other barriers </a:t>
            </a:r>
            <a:r>
              <a:rPr lang="en-US" sz="2800" dirty="0">
                <a:solidFill>
                  <a:srgbClr val="000000"/>
                </a:solidFill>
              </a:rPr>
              <a:t>to covering health care costs</a:t>
            </a:r>
          </a:p>
        </p:txBody>
      </p:sp>
      <p:sp>
        <p:nvSpPr>
          <p:cNvPr id="14342"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200" smtClean="0"/>
              <a:t>© 2015 Minnesota Rural Health Association</a:t>
            </a:r>
          </a:p>
        </p:txBody>
      </p:sp>
      <p:sp>
        <p:nvSpPr>
          <p:cNvPr id="1434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ACE726B1-989D-435B-9BE1-4F7E7736FF7C}" type="slidenum">
              <a:rPr lang="en-US" altLang="en-US" sz="1200" smtClean="0"/>
              <a:pPr fontAlgn="base">
                <a:lnSpc>
                  <a:spcPct val="100000"/>
                </a:lnSpc>
                <a:spcBef>
                  <a:spcPct val="0"/>
                </a:spcBef>
                <a:spcAft>
                  <a:spcPct val="0"/>
                </a:spcAft>
                <a:buFontTx/>
                <a:buNone/>
              </a:pPr>
              <a:t>12</a:t>
            </a:fld>
            <a:r>
              <a:rPr lang="en-US" altLang="en-US" sz="1200" dirty="0" smtClean="0"/>
              <a:t> of 17</a:t>
            </a:r>
          </a:p>
        </p:txBody>
      </p:sp>
      <p:sp>
        <p:nvSpPr>
          <p:cNvPr id="10" name="Round Single Corner Rectangle 9"/>
          <p:cNvSpPr/>
          <p:nvPr/>
        </p:nvSpPr>
        <p:spPr>
          <a:xfrm>
            <a:off x="0" y="1026415"/>
            <a:ext cx="12192000" cy="334962"/>
          </a:xfrm>
          <a:prstGeom prst="round1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2060"/>
              </a:solidFill>
            </a:endParaRPr>
          </a:p>
        </p:txBody>
      </p:sp>
      <p:sp>
        <p:nvSpPr>
          <p:cNvPr id="11" name="Round Single Corner Rectangle 10"/>
          <p:cNvSpPr/>
          <p:nvPr/>
        </p:nvSpPr>
        <p:spPr>
          <a:xfrm>
            <a:off x="0" y="1361377"/>
            <a:ext cx="12192000" cy="117475"/>
          </a:xfrm>
          <a:prstGeom prst="round1Rect">
            <a:avLst/>
          </a:prstGeom>
          <a:solidFill>
            <a:srgbClr val="2CB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100" t="12881" r="138" b="35392"/>
          <a:stretch/>
        </p:blipFill>
        <p:spPr>
          <a:xfrm>
            <a:off x="8610600" y="111904"/>
            <a:ext cx="3266162" cy="1440100"/>
          </a:xfrm>
          <a:prstGeom prst="rect">
            <a:avLst/>
          </a:prstGeom>
        </p:spPr>
      </p:pic>
      <p:sp>
        <p:nvSpPr>
          <p:cNvPr id="13" name="Title 1"/>
          <p:cNvSpPr txBox="1">
            <a:spLocks/>
          </p:cNvSpPr>
          <p:nvPr/>
        </p:nvSpPr>
        <p:spPr bwMode="auto">
          <a:xfrm>
            <a:off x="0" y="165100"/>
            <a:ext cx="7735824"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sz="3200" b="1" smtClean="0">
                <a:solidFill>
                  <a:srgbClr val="002060"/>
                </a:solidFill>
                <a:latin typeface="+mn-lt"/>
              </a:rPr>
              <a:t>The Minnesota Rural Health Association</a:t>
            </a:r>
            <a:endParaRPr lang="en-US" sz="3200" b="1" dirty="0">
              <a:solidFill>
                <a:srgbClr val="002060"/>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58863" y="1993037"/>
            <a:ext cx="10929937" cy="4308872"/>
          </a:xfrm>
          <a:prstGeom prst="rect">
            <a:avLst/>
          </a:prstGeom>
        </p:spPr>
        <p:txBody>
          <a:bodyPr>
            <a:spAutoFit/>
          </a:bodyPr>
          <a:lstStyle/>
          <a:p>
            <a:pPr eaLnBrk="1" fontAlgn="auto" hangingPunct="1">
              <a:spcBef>
                <a:spcPts val="0"/>
              </a:spcBef>
              <a:spcAft>
                <a:spcPts val="0"/>
              </a:spcAft>
              <a:defRPr/>
            </a:pPr>
            <a:r>
              <a:rPr lang="en-US" sz="3600" b="1" dirty="0">
                <a:solidFill>
                  <a:srgbClr val="002060"/>
                </a:solidFill>
              </a:rPr>
              <a:t>Hospitals, Clinics, Nursing Homes In Crisis</a:t>
            </a:r>
          </a:p>
          <a:p>
            <a:pPr eaLnBrk="1" fontAlgn="auto" hangingPunct="1">
              <a:spcBef>
                <a:spcPts val="0"/>
              </a:spcBef>
              <a:spcAft>
                <a:spcPts val="0"/>
              </a:spcAft>
              <a:defRPr/>
            </a:pPr>
            <a:endParaRPr lang="en-US" sz="1400" b="1" dirty="0">
              <a:solidFill>
                <a:srgbClr val="000000"/>
              </a:solidFill>
            </a:endParaRPr>
          </a:p>
          <a:p>
            <a:pPr marL="457200" indent="-457200" eaLnBrk="1" fontAlgn="auto" hangingPunct="1">
              <a:spcBef>
                <a:spcPts val="0"/>
              </a:spcBef>
              <a:spcAft>
                <a:spcPts val="0"/>
              </a:spcAft>
              <a:buFont typeface="Arial" panose="020B0604020202020204" pitchFamily="34" charset="0"/>
              <a:buChar char="•"/>
              <a:defRPr/>
            </a:pPr>
            <a:r>
              <a:rPr lang="en-US" sz="2800" dirty="0">
                <a:solidFill>
                  <a:srgbClr val="000000"/>
                </a:solidFill>
              </a:rPr>
              <a:t>Most hospitals in rural Minnesota operate </a:t>
            </a:r>
            <a:r>
              <a:rPr lang="en-US" sz="2800" b="1" dirty="0">
                <a:solidFill>
                  <a:srgbClr val="000000"/>
                </a:solidFill>
              </a:rPr>
              <a:t>in the red or with margins of less than 5 percent</a:t>
            </a:r>
            <a:r>
              <a:rPr lang="en-US" sz="2800" dirty="0">
                <a:solidFill>
                  <a:srgbClr val="000000"/>
                </a:solidFill>
              </a:rPr>
              <a:t>, making new health care reform requirements more difficult to afford.</a:t>
            </a:r>
            <a:endParaRPr lang="en-US" sz="1400" dirty="0">
              <a:solidFill>
                <a:srgbClr val="000000"/>
              </a:solidFill>
            </a:endParaRPr>
          </a:p>
          <a:p>
            <a:pPr marL="457200" indent="-457200" eaLnBrk="1" fontAlgn="auto" hangingPunct="1">
              <a:spcBef>
                <a:spcPts val="0"/>
              </a:spcBef>
              <a:spcAft>
                <a:spcPts val="0"/>
              </a:spcAft>
              <a:buFont typeface="Arial" panose="020B0604020202020204" pitchFamily="34" charset="0"/>
              <a:buChar char="•"/>
              <a:defRPr/>
            </a:pPr>
            <a:r>
              <a:rPr lang="en-US" sz="2800" dirty="0">
                <a:latin typeface="+mn-lt"/>
              </a:rPr>
              <a:t>The health care infrastructure in much of rural Minnesota is a web of small hospitals, clinics and nursing homes, often attached to the hospitals and often </a:t>
            </a:r>
            <a:r>
              <a:rPr lang="en-US" sz="2800" b="1" dirty="0">
                <a:latin typeface="+mn-lt"/>
              </a:rPr>
              <a:t>experiencing significant financial stress</a:t>
            </a:r>
            <a:r>
              <a:rPr lang="en-US" sz="2800" dirty="0">
                <a:latin typeface="+mn-lt"/>
              </a:rPr>
              <a:t>.</a:t>
            </a:r>
          </a:p>
          <a:p>
            <a:pPr marL="457200" indent="-457200" eaLnBrk="1" fontAlgn="auto" hangingPunct="1">
              <a:spcBef>
                <a:spcPts val="0"/>
              </a:spcBef>
              <a:spcAft>
                <a:spcPts val="0"/>
              </a:spcAft>
              <a:buFont typeface="Arial" panose="020B0604020202020204" pitchFamily="34" charset="0"/>
              <a:buChar char="•"/>
              <a:defRPr/>
            </a:pPr>
            <a:r>
              <a:rPr lang="en-US" sz="2800" dirty="0">
                <a:latin typeface="+mn-lt"/>
              </a:rPr>
              <a:t>Many rural hospitals have financial margins too narrow or </a:t>
            </a:r>
            <a:r>
              <a:rPr lang="en-US" sz="2800" b="1" dirty="0">
                <a:latin typeface="+mn-lt"/>
              </a:rPr>
              <a:t>too low to support investments in critical plant and technological upgrades</a:t>
            </a:r>
            <a:r>
              <a:rPr lang="en-US" sz="2800" dirty="0">
                <a:latin typeface="+mn-lt"/>
              </a:rPr>
              <a:t>.</a:t>
            </a:r>
          </a:p>
        </p:txBody>
      </p:sp>
      <p:sp>
        <p:nvSpPr>
          <p:cNvPr id="15366"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200" smtClean="0"/>
              <a:t>© 2015 Minnesota Rural Health Association</a:t>
            </a:r>
          </a:p>
        </p:txBody>
      </p:sp>
      <p:sp>
        <p:nvSpPr>
          <p:cNvPr id="15367"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B62D6A01-C2FF-49BC-89EC-E7A7891BE505}" type="slidenum">
              <a:rPr lang="en-US" altLang="en-US" sz="1200" smtClean="0"/>
              <a:pPr fontAlgn="base">
                <a:lnSpc>
                  <a:spcPct val="100000"/>
                </a:lnSpc>
                <a:spcBef>
                  <a:spcPct val="0"/>
                </a:spcBef>
                <a:spcAft>
                  <a:spcPct val="0"/>
                </a:spcAft>
                <a:buFontTx/>
                <a:buNone/>
              </a:pPr>
              <a:t>13</a:t>
            </a:fld>
            <a:r>
              <a:rPr lang="en-US" altLang="en-US" sz="1200" dirty="0" smtClean="0"/>
              <a:t> of 17</a:t>
            </a:r>
          </a:p>
        </p:txBody>
      </p:sp>
      <p:sp>
        <p:nvSpPr>
          <p:cNvPr id="10" name="Round Single Corner Rectangle 9"/>
          <p:cNvSpPr/>
          <p:nvPr/>
        </p:nvSpPr>
        <p:spPr>
          <a:xfrm>
            <a:off x="0" y="1026415"/>
            <a:ext cx="12192000" cy="334962"/>
          </a:xfrm>
          <a:prstGeom prst="round1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2060"/>
              </a:solidFill>
            </a:endParaRPr>
          </a:p>
        </p:txBody>
      </p:sp>
      <p:sp>
        <p:nvSpPr>
          <p:cNvPr id="11" name="Round Single Corner Rectangle 10"/>
          <p:cNvSpPr/>
          <p:nvPr/>
        </p:nvSpPr>
        <p:spPr>
          <a:xfrm>
            <a:off x="0" y="1361377"/>
            <a:ext cx="12192000" cy="117475"/>
          </a:xfrm>
          <a:prstGeom prst="round1Rect">
            <a:avLst/>
          </a:prstGeom>
          <a:solidFill>
            <a:srgbClr val="2CB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100" t="12881" r="138" b="35392"/>
          <a:stretch/>
        </p:blipFill>
        <p:spPr>
          <a:xfrm>
            <a:off x="8610600" y="111904"/>
            <a:ext cx="3266162" cy="1440100"/>
          </a:xfrm>
          <a:prstGeom prst="rect">
            <a:avLst/>
          </a:prstGeom>
        </p:spPr>
      </p:pic>
      <p:sp>
        <p:nvSpPr>
          <p:cNvPr id="13" name="Title 1"/>
          <p:cNvSpPr>
            <a:spLocks noGrp="1"/>
          </p:cNvSpPr>
          <p:nvPr>
            <p:ph type="ctrTitle"/>
          </p:nvPr>
        </p:nvSpPr>
        <p:spPr>
          <a:xfrm>
            <a:off x="0" y="165100"/>
            <a:ext cx="7735824" cy="871538"/>
          </a:xfrm>
        </p:spPr>
        <p:txBody>
          <a:bodyPr rtlCol="0">
            <a:normAutofit/>
          </a:bodyPr>
          <a:lstStyle/>
          <a:p>
            <a:pPr eaLnBrk="1" fontAlgn="auto" hangingPunct="1">
              <a:spcAft>
                <a:spcPts val="0"/>
              </a:spcAft>
              <a:defRPr/>
            </a:pPr>
            <a:r>
              <a:rPr lang="en-US" sz="3200" b="1" dirty="0" smtClean="0">
                <a:solidFill>
                  <a:srgbClr val="002060"/>
                </a:solidFill>
                <a:latin typeface="+mn-lt"/>
              </a:rPr>
              <a:t>The Minnesota Rural Health Association</a:t>
            </a:r>
            <a:endParaRPr lang="en-US" sz="3200" b="1" dirty="0">
              <a:solidFill>
                <a:srgbClr val="002060"/>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58863" y="2066925"/>
            <a:ext cx="10929937" cy="3170099"/>
          </a:xfrm>
          <a:prstGeom prst="rect">
            <a:avLst/>
          </a:prstGeom>
        </p:spPr>
        <p:txBody>
          <a:bodyPr>
            <a:spAutoFit/>
          </a:bodyPr>
          <a:lstStyle/>
          <a:p>
            <a:pPr eaLnBrk="1" fontAlgn="auto" hangingPunct="1">
              <a:spcBef>
                <a:spcPts val="0"/>
              </a:spcBef>
              <a:spcAft>
                <a:spcPts val="0"/>
              </a:spcAft>
              <a:defRPr/>
            </a:pPr>
            <a:r>
              <a:rPr lang="en-US" sz="3600" b="1" dirty="0">
                <a:solidFill>
                  <a:srgbClr val="002060"/>
                </a:solidFill>
              </a:rPr>
              <a:t>Hospitals, Clinics, Nursing Homes In Crisis</a:t>
            </a:r>
          </a:p>
          <a:p>
            <a:pPr eaLnBrk="1" fontAlgn="auto" hangingPunct="1">
              <a:spcBef>
                <a:spcPts val="0"/>
              </a:spcBef>
              <a:spcAft>
                <a:spcPts val="0"/>
              </a:spcAft>
              <a:defRPr/>
            </a:pPr>
            <a:endParaRPr lang="en-US" sz="1400" b="1" dirty="0">
              <a:solidFill>
                <a:srgbClr val="002060"/>
              </a:solidFill>
            </a:endParaRPr>
          </a:p>
          <a:p>
            <a:pPr marL="457200" indent="-457200" eaLnBrk="1" fontAlgn="auto" hangingPunct="1">
              <a:spcBef>
                <a:spcPts val="0"/>
              </a:spcBef>
              <a:spcAft>
                <a:spcPts val="0"/>
              </a:spcAft>
              <a:buFont typeface="Arial" panose="020B0604020202020204" pitchFamily="34" charset="0"/>
              <a:buChar char="•"/>
              <a:defRPr/>
            </a:pPr>
            <a:r>
              <a:rPr lang="en-US" sz="2800" dirty="0">
                <a:latin typeface="+mn-lt"/>
              </a:rPr>
              <a:t>Medicaid and Medicare </a:t>
            </a:r>
            <a:r>
              <a:rPr lang="en-US" sz="2800" b="1" dirty="0">
                <a:latin typeface="+mn-lt"/>
              </a:rPr>
              <a:t>reimbursement rates remain generally below actual costs</a:t>
            </a:r>
            <a:r>
              <a:rPr lang="en-US" sz="2800" dirty="0">
                <a:latin typeface="+mn-lt"/>
              </a:rPr>
              <a:t> of services provided, stressing rural providers that depend more heavily on reimbursements from public programs. </a:t>
            </a:r>
          </a:p>
          <a:p>
            <a:pPr marL="457200" indent="-457200" eaLnBrk="1" fontAlgn="auto" hangingPunct="1">
              <a:spcBef>
                <a:spcPts val="0"/>
              </a:spcBef>
              <a:spcAft>
                <a:spcPts val="0"/>
              </a:spcAft>
              <a:buFont typeface="Arial" panose="020B0604020202020204" pitchFamily="34" charset="0"/>
              <a:buChar char="•"/>
              <a:defRPr/>
            </a:pPr>
            <a:endParaRPr lang="en-US" sz="1000" dirty="0">
              <a:latin typeface="+mn-lt"/>
            </a:endParaRPr>
          </a:p>
          <a:p>
            <a:pPr marL="457200" indent="-457200" eaLnBrk="1" fontAlgn="auto" hangingPunct="1">
              <a:spcBef>
                <a:spcPts val="0"/>
              </a:spcBef>
              <a:spcAft>
                <a:spcPts val="0"/>
              </a:spcAft>
              <a:buFont typeface="Arial" panose="020B0604020202020204" pitchFamily="34" charset="0"/>
              <a:buChar char="•"/>
              <a:defRPr/>
            </a:pPr>
            <a:r>
              <a:rPr lang="en-US" sz="2800" dirty="0">
                <a:latin typeface="+mn-lt"/>
              </a:rPr>
              <a:t>Many rural long-term care facilities are </a:t>
            </a:r>
            <a:r>
              <a:rPr lang="en-US" sz="2800" b="1" dirty="0">
                <a:latin typeface="+mn-lt"/>
              </a:rPr>
              <a:t>at risk of closure</a:t>
            </a:r>
            <a:r>
              <a:rPr lang="en-US" sz="2800" dirty="0">
                <a:latin typeface="+mn-lt"/>
              </a:rPr>
              <a:t>, affecting the health care safety net for the rural elderly.</a:t>
            </a:r>
            <a:endParaRPr lang="en-US" sz="2800" dirty="0">
              <a:solidFill>
                <a:srgbClr val="000000"/>
              </a:solidFill>
            </a:endParaRPr>
          </a:p>
        </p:txBody>
      </p:sp>
      <p:sp>
        <p:nvSpPr>
          <p:cNvPr id="16390"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200" smtClean="0"/>
              <a:t>© 2015 Minnesota Rural Health Association</a:t>
            </a:r>
          </a:p>
        </p:txBody>
      </p:sp>
      <p:sp>
        <p:nvSpPr>
          <p:cNvPr id="16391"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536050DC-DA72-442C-BF71-7C6A3AA608F3}" type="slidenum">
              <a:rPr lang="en-US" altLang="en-US" sz="1200" smtClean="0"/>
              <a:pPr fontAlgn="base">
                <a:lnSpc>
                  <a:spcPct val="100000"/>
                </a:lnSpc>
                <a:spcBef>
                  <a:spcPct val="0"/>
                </a:spcBef>
                <a:spcAft>
                  <a:spcPct val="0"/>
                </a:spcAft>
                <a:buFontTx/>
                <a:buNone/>
              </a:pPr>
              <a:t>14</a:t>
            </a:fld>
            <a:r>
              <a:rPr lang="en-US" altLang="en-US" sz="1200" dirty="0" smtClean="0"/>
              <a:t> of 17</a:t>
            </a:r>
          </a:p>
        </p:txBody>
      </p:sp>
      <p:sp>
        <p:nvSpPr>
          <p:cNvPr id="10" name="Round Single Corner Rectangle 9"/>
          <p:cNvSpPr/>
          <p:nvPr/>
        </p:nvSpPr>
        <p:spPr>
          <a:xfrm>
            <a:off x="0" y="1026415"/>
            <a:ext cx="12192000" cy="334962"/>
          </a:xfrm>
          <a:prstGeom prst="round1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2060"/>
              </a:solidFill>
            </a:endParaRPr>
          </a:p>
        </p:txBody>
      </p:sp>
      <p:sp>
        <p:nvSpPr>
          <p:cNvPr id="11" name="Round Single Corner Rectangle 10"/>
          <p:cNvSpPr/>
          <p:nvPr/>
        </p:nvSpPr>
        <p:spPr>
          <a:xfrm>
            <a:off x="0" y="1361377"/>
            <a:ext cx="12192000" cy="117475"/>
          </a:xfrm>
          <a:prstGeom prst="round1Rect">
            <a:avLst/>
          </a:prstGeom>
          <a:solidFill>
            <a:srgbClr val="2CB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100" t="12881" r="138" b="35392"/>
          <a:stretch/>
        </p:blipFill>
        <p:spPr>
          <a:xfrm>
            <a:off x="8610600" y="111904"/>
            <a:ext cx="3266162" cy="1440100"/>
          </a:xfrm>
          <a:prstGeom prst="rect">
            <a:avLst/>
          </a:prstGeom>
        </p:spPr>
      </p:pic>
      <p:sp>
        <p:nvSpPr>
          <p:cNvPr id="13" name="Title 1"/>
          <p:cNvSpPr>
            <a:spLocks noGrp="1"/>
          </p:cNvSpPr>
          <p:nvPr>
            <p:ph type="ctrTitle"/>
          </p:nvPr>
        </p:nvSpPr>
        <p:spPr>
          <a:xfrm>
            <a:off x="0" y="165100"/>
            <a:ext cx="7735824" cy="871538"/>
          </a:xfrm>
        </p:spPr>
        <p:txBody>
          <a:bodyPr rtlCol="0">
            <a:normAutofit/>
          </a:bodyPr>
          <a:lstStyle/>
          <a:p>
            <a:pPr eaLnBrk="1" fontAlgn="auto" hangingPunct="1">
              <a:spcAft>
                <a:spcPts val="0"/>
              </a:spcAft>
              <a:defRPr/>
            </a:pPr>
            <a:r>
              <a:rPr lang="en-US" sz="3200" b="1" dirty="0" smtClean="0">
                <a:solidFill>
                  <a:srgbClr val="002060"/>
                </a:solidFill>
                <a:latin typeface="+mn-lt"/>
              </a:rPr>
              <a:t>The Minnesota Rural Health Association</a:t>
            </a:r>
            <a:endParaRPr lang="en-US" sz="3200" b="1" dirty="0">
              <a:solidFill>
                <a:srgbClr val="002060"/>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Box 4"/>
          <p:cNvSpPr txBox="1">
            <a:spLocks noChangeArrowheads="1"/>
          </p:cNvSpPr>
          <p:nvPr/>
        </p:nvSpPr>
        <p:spPr bwMode="auto">
          <a:xfrm>
            <a:off x="1117600" y="1968500"/>
            <a:ext cx="100584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b="1" dirty="0">
                <a:solidFill>
                  <a:srgbClr val="002060"/>
                </a:solidFill>
              </a:rPr>
              <a:t>Achieving and Maintaining Health and Wellness</a:t>
            </a:r>
          </a:p>
          <a:p>
            <a:pPr eaLnBrk="1" hangingPunct="1">
              <a:lnSpc>
                <a:spcPct val="100000"/>
              </a:lnSpc>
              <a:spcBef>
                <a:spcPct val="0"/>
              </a:spcBef>
              <a:buFontTx/>
              <a:buNone/>
            </a:pPr>
            <a:endParaRPr lang="en-US" altLang="en-US" sz="1400" dirty="0"/>
          </a:p>
          <a:p>
            <a:pPr eaLnBrk="1" hangingPunct="1">
              <a:lnSpc>
                <a:spcPct val="100000"/>
              </a:lnSpc>
              <a:spcBef>
                <a:spcPct val="0"/>
              </a:spcBef>
              <a:buFontTx/>
              <a:buNone/>
            </a:pPr>
            <a:r>
              <a:rPr lang="en-US" altLang="en-US" sz="3200" dirty="0"/>
              <a:t>According to a study by the University of Wisconsin and the Robert Wood Johnson Foundation which ranked the overall health of Minnesotans by county, </a:t>
            </a:r>
            <a:r>
              <a:rPr lang="en-US" altLang="en-US" sz="3200" b="1" dirty="0"/>
              <a:t>the worst health problems were found in rural parts of our state</a:t>
            </a:r>
            <a:r>
              <a:rPr lang="en-US" altLang="en-US" sz="3200" dirty="0"/>
              <a:t>. Poor health outcomes were particularly concentrated in </a:t>
            </a:r>
            <a:r>
              <a:rPr lang="en-US" altLang="en-US" sz="3200" b="1" dirty="0"/>
              <a:t>north central and northeastern Minnesota</a:t>
            </a:r>
            <a:r>
              <a:rPr lang="en-US" altLang="en-US" sz="3200" dirty="0"/>
              <a:t>.</a:t>
            </a:r>
          </a:p>
          <a:p>
            <a:pPr eaLnBrk="1" hangingPunct="1">
              <a:lnSpc>
                <a:spcPct val="100000"/>
              </a:lnSpc>
              <a:spcBef>
                <a:spcPct val="0"/>
              </a:spcBef>
              <a:buFontTx/>
              <a:buNone/>
            </a:pPr>
            <a:endParaRPr lang="en-US" altLang="en-US" sz="1800" dirty="0"/>
          </a:p>
        </p:txBody>
      </p:sp>
      <p:sp>
        <p:nvSpPr>
          <p:cNvPr id="17414"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200" smtClean="0"/>
              <a:t>© 2015 Minnesota Rural Health Association</a:t>
            </a:r>
          </a:p>
        </p:txBody>
      </p:sp>
      <p:sp>
        <p:nvSpPr>
          <p:cNvPr id="17415" name="Slide Number Placeholder 7"/>
          <p:cNvSpPr>
            <a:spLocks noGrp="1"/>
          </p:cNvSpPr>
          <p:nvPr>
            <p:ph type="sldNum" sz="quarter" idx="12"/>
          </p:nvPr>
        </p:nvSpPr>
        <p:spPr bwMode="auto">
          <a:xfrm>
            <a:off x="8610600" y="6395027"/>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3C7A269E-A1D9-48CD-922D-B879039317B4}" type="slidenum">
              <a:rPr lang="en-US" altLang="en-US" sz="1200" smtClean="0"/>
              <a:pPr fontAlgn="base">
                <a:lnSpc>
                  <a:spcPct val="100000"/>
                </a:lnSpc>
                <a:spcBef>
                  <a:spcPct val="0"/>
                </a:spcBef>
                <a:spcAft>
                  <a:spcPct val="0"/>
                </a:spcAft>
                <a:buFontTx/>
                <a:buNone/>
              </a:pPr>
              <a:t>15</a:t>
            </a:fld>
            <a:r>
              <a:rPr lang="en-US" altLang="en-US" sz="1200" dirty="0" smtClean="0"/>
              <a:t> of 17</a:t>
            </a:r>
          </a:p>
        </p:txBody>
      </p:sp>
      <p:sp>
        <p:nvSpPr>
          <p:cNvPr id="10" name="Round Single Corner Rectangle 9"/>
          <p:cNvSpPr/>
          <p:nvPr/>
        </p:nvSpPr>
        <p:spPr>
          <a:xfrm>
            <a:off x="0" y="1026415"/>
            <a:ext cx="12192000" cy="334962"/>
          </a:xfrm>
          <a:prstGeom prst="round1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2060"/>
              </a:solidFill>
            </a:endParaRPr>
          </a:p>
        </p:txBody>
      </p:sp>
      <p:sp>
        <p:nvSpPr>
          <p:cNvPr id="11" name="Round Single Corner Rectangle 10"/>
          <p:cNvSpPr/>
          <p:nvPr/>
        </p:nvSpPr>
        <p:spPr>
          <a:xfrm>
            <a:off x="0" y="1361377"/>
            <a:ext cx="12192000" cy="117475"/>
          </a:xfrm>
          <a:prstGeom prst="round1Rect">
            <a:avLst/>
          </a:prstGeom>
          <a:solidFill>
            <a:srgbClr val="2CB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100" t="12881" r="138" b="35392"/>
          <a:stretch/>
        </p:blipFill>
        <p:spPr>
          <a:xfrm>
            <a:off x="8610600" y="111904"/>
            <a:ext cx="3266162" cy="1440100"/>
          </a:xfrm>
          <a:prstGeom prst="rect">
            <a:avLst/>
          </a:prstGeom>
        </p:spPr>
      </p:pic>
      <p:sp>
        <p:nvSpPr>
          <p:cNvPr id="13" name="Title 1"/>
          <p:cNvSpPr>
            <a:spLocks noGrp="1"/>
          </p:cNvSpPr>
          <p:nvPr>
            <p:ph type="ctrTitle"/>
          </p:nvPr>
        </p:nvSpPr>
        <p:spPr>
          <a:xfrm>
            <a:off x="0" y="165100"/>
            <a:ext cx="7735824" cy="871538"/>
          </a:xfrm>
        </p:spPr>
        <p:txBody>
          <a:bodyPr rtlCol="0">
            <a:normAutofit/>
          </a:bodyPr>
          <a:lstStyle/>
          <a:p>
            <a:pPr eaLnBrk="1" fontAlgn="auto" hangingPunct="1">
              <a:spcAft>
                <a:spcPts val="0"/>
              </a:spcAft>
              <a:defRPr/>
            </a:pPr>
            <a:r>
              <a:rPr lang="en-US" sz="3200" b="1" dirty="0" smtClean="0">
                <a:solidFill>
                  <a:srgbClr val="002060"/>
                </a:solidFill>
                <a:latin typeface="+mn-lt"/>
              </a:rPr>
              <a:t>The Minnesota Rural Health Association</a:t>
            </a:r>
            <a:endParaRPr lang="en-US" sz="3200" b="1" dirty="0">
              <a:solidFill>
                <a:srgbClr val="002060"/>
              </a:solidFill>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Box 4"/>
          <p:cNvSpPr txBox="1">
            <a:spLocks noChangeArrowheads="1"/>
          </p:cNvSpPr>
          <p:nvPr/>
        </p:nvSpPr>
        <p:spPr bwMode="auto">
          <a:xfrm>
            <a:off x="266700" y="1803591"/>
            <a:ext cx="116586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None/>
            </a:pPr>
            <a:r>
              <a:rPr lang="en-US" altLang="en-US" sz="3200" b="1" dirty="0" smtClean="0">
                <a:solidFill>
                  <a:srgbClr val="002060"/>
                </a:solidFill>
              </a:rPr>
              <a:t>Why join The Minnesota Rural Health Association?</a:t>
            </a:r>
          </a:p>
          <a:p>
            <a:pPr eaLnBrk="1" hangingPunct="1">
              <a:lnSpc>
                <a:spcPct val="100000"/>
              </a:lnSpc>
              <a:spcBef>
                <a:spcPct val="0"/>
              </a:spcBef>
              <a:buNone/>
            </a:pPr>
            <a:endParaRPr lang="en-US" altLang="en-US" sz="1800" b="1" dirty="0">
              <a:solidFill>
                <a:srgbClr val="002060"/>
              </a:solidFill>
            </a:endParaRPr>
          </a:p>
          <a:p>
            <a:pPr marL="457200" indent="-457200" eaLnBrk="1" hangingPunct="1">
              <a:lnSpc>
                <a:spcPct val="100000"/>
              </a:lnSpc>
              <a:spcBef>
                <a:spcPct val="0"/>
              </a:spcBef>
            </a:pPr>
            <a:r>
              <a:rPr lang="en-US" altLang="en-US" sz="3200" b="1" dirty="0" smtClean="0">
                <a:solidFill>
                  <a:srgbClr val="002060"/>
                </a:solidFill>
              </a:rPr>
              <a:t>Leadership</a:t>
            </a:r>
            <a:r>
              <a:rPr lang="en-US" altLang="en-US" sz="3200" dirty="0" smtClean="0"/>
              <a:t> </a:t>
            </a:r>
            <a:r>
              <a:rPr lang="en-US" altLang="en-US" sz="3200" dirty="0"/>
              <a:t>–</a:t>
            </a:r>
            <a:r>
              <a:rPr lang="en-US" altLang="en-US" sz="3200" dirty="0" smtClean="0"/>
              <a:t> Join “The Voice of Minnesota Rural Health,” a statewide, grassroots coalition working for positive change.</a:t>
            </a:r>
          </a:p>
          <a:p>
            <a:pPr marL="457200" indent="-457200" eaLnBrk="1" hangingPunct="1">
              <a:lnSpc>
                <a:spcPct val="100000"/>
              </a:lnSpc>
              <a:spcBef>
                <a:spcPct val="0"/>
              </a:spcBef>
            </a:pPr>
            <a:r>
              <a:rPr lang="en-US" altLang="en-US" sz="3200" b="1" dirty="0" smtClean="0">
                <a:solidFill>
                  <a:srgbClr val="002060"/>
                </a:solidFill>
              </a:rPr>
              <a:t>Education</a:t>
            </a:r>
            <a:r>
              <a:rPr lang="en-US" altLang="en-US" sz="3200" dirty="0" smtClean="0"/>
              <a:t> – Opportunities and resources to stay on top of issues impacting Minnesota rural health and healthcare</a:t>
            </a:r>
          </a:p>
          <a:p>
            <a:pPr marL="457200" indent="-457200" eaLnBrk="1" hangingPunct="1">
              <a:lnSpc>
                <a:spcPct val="100000"/>
              </a:lnSpc>
              <a:spcBef>
                <a:spcPct val="0"/>
              </a:spcBef>
            </a:pPr>
            <a:r>
              <a:rPr lang="en-US" altLang="en-US" sz="3200" b="1" dirty="0" smtClean="0">
                <a:solidFill>
                  <a:srgbClr val="002060"/>
                </a:solidFill>
              </a:rPr>
              <a:t>Advocacy</a:t>
            </a:r>
            <a:r>
              <a:rPr lang="en-US" altLang="en-US" sz="3200" dirty="0" smtClean="0"/>
              <a:t> – Collectively informing and urging policymakers and others to meaningfully address rural health challenges</a:t>
            </a:r>
          </a:p>
          <a:p>
            <a:pPr marL="457200" indent="-457200" eaLnBrk="1" hangingPunct="1">
              <a:lnSpc>
                <a:spcPct val="100000"/>
              </a:lnSpc>
              <a:spcBef>
                <a:spcPct val="0"/>
              </a:spcBef>
            </a:pPr>
            <a:r>
              <a:rPr lang="en-US" altLang="en-US" sz="3200" b="1" dirty="0" smtClean="0">
                <a:solidFill>
                  <a:srgbClr val="002060"/>
                </a:solidFill>
              </a:rPr>
              <a:t>Collaboration</a:t>
            </a:r>
            <a:r>
              <a:rPr lang="en-US" altLang="en-US" sz="3200" dirty="0" smtClean="0"/>
              <a:t> – Together accomplishing more than we </a:t>
            </a:r>
            <a:r>
              <a:rPr lang="en-US" altLang="en-US" sz="3200" smtClean="0"/>
              <a:t>can apart!</a:t>
            </a:r>
            <a:endParaRPr lang="en-US" altLang="en-US" sz="3200" dirty="0" smtClean="0"/>
          </a:p>
          <a:p>
            <a:pPr marL="457200" indent="-457200" eaLnBrk="1" hangingPunct="1">
              <a:lnSpc>
                <a:spcPct val="100000"/>
              </a:lnSpc>
              <a:spcBef>
                <a:spcPct val="0"/>
              </a:spcBef>
            </a:pPr>
            <a:endParaRPr lang="en-US" altLang="en-US" sz="3200" dirty="0"/>
          </a:p>
        </p:txBody>
      </p:sp>
      <p:sp>
        <p:nvSpPr>
          <p:cNvPr id="19462"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200" smtClean="0"/>
              <a:t>© 2015 Minnesota Rural Health Association</a:t>
            </a:r>
          </a:p>
        </p:txBody>
      </p:sp>
      <p:sp>
        <p:nvSpPr>
          <p:cNvPr id="1946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5D5B7F5D-1482-4C26-854A-3533F633CCBA}" type="slidenum">
              <a:rPr lang="en-US" altLang="en-US" sz="1200" smtClean="0"/>
              <a:pPr fontAlgn="base">
                <a:lnSpc>
                  <a:spcPct val="100000"/>
                </a:lnSpc>
                <a:spcBef>
                  <a:spcPct val="0"/>
                </a:spcBef>
                <a:spcAft>
                  <a:spcPct val="0"/>
                </a:spcAft>
                <a:buFontTx/>
                <a:buNone/>
              </a:pPr>
              <a:t>16</a:t>
            </a:fld>
            <a:r>
              <a:rPr lang="en-US" altLang="en-US" sz="1200" dirty="0" smtClean="0"/>
              <a:t> of 17</a:t>
            </a:r>
          </a:p>
        </p:txBody>
      </p:sp>
      <p:sp>
        <p:nvSpPr>
          <p:cNvPr id="10" name="Round Single Corner Rectangle 9"/>
          <p:cNvSpPr/>
          <p:nvPr/>
        </p:nvSpPr>
        <p:spPr>
          <a:xfrm>
            <a:off x="0" y="1026415"/>
            <a:ext cx="12192000" cy="334962"/>
          </a:xfrm>
          <a:prstGeom prst="round1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2060"/>
              </a:solidFill>
            </a:endParaRPr>
          </a:p>
        </p:txBody>
      </p:sp>
      <p:sp>
        <p:nvSpPr>
          <p:cNvPr id="11" name="Round Single Corner Rectangle 10"/>
          <p:cNvSpPr/>
          <p:nvPr/>
        </p:nvSpPr>
        <p:spPr>
          <a:xfrm>
            <a:off x="0" y="1361377"/>
            <a:ext cx="12192000" cy="117475"/>
          </a:xfrm>
          <a:prstGeom prst="round1Rect">
            <a:avLst/>
          </a:prstGeom>
          <a:solidFill>
            <a:srgbClr val="2CB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100" t="12881" r="138" b="35392"/>
          <a:stretch/>
        </p:blipFill>
        <p:spPr>
          <a:xfrm>
            <a:off x="8610600" y="111904"/>
            <a:ext cx="3266162" cy="1440100"/>
          </a:xfrm>
          <a:prstGeom prst="rect">
            <a:avLst/>
          </a:prstGeom>
        </p:spPr>
      </p:pic>
      <p:sp>
        <p:nvSpPr>
          <p:cNvPr id="13" name="Title 1"/>
          <p:cNvSpPr>
            <a:spLocks noGrp="1"/>
          </p:cNvSpPr>
          <p:nvPr>
            <p:ph type="ctrTitle"/>
          </p:nvPr>
        </p:nvSpPr>
        <p:spPr>
          <a:xfrm>
            <a:off x="0" y="165100"/>
            <a:ext cx="7735824" cy="871538"/>
          </a:xfrm>
        </p:spPr>
        <p:txBody>
          <a:bodyPr rtlCol="0">
            <a:normAutofit/>
          </a:bodyPr>
          <a:lstStyle/>
          <a:p>
            <a:pPr eaLnBrk="1" fontAlgn="auto" hangingPunct="1">
              <a:spcAft>
                <a:spcPts val="0"/>
              </a:spcAft>
              <a:defRPr/>
            </a:pPr>
            <a:r>
              <a:rPr lang="en-US" sz="3200" b="1" dirty="0" smtClean="0">
                <a:solidFill>
                  <a:srgbClr val="002060"/>
                </a:solidFill>
                <a:latin typeface="+mn-lt"/>
              </a:rPr>
              <a:t>The Minnesota Rural Health Association</a:t>
            </a:r>
            <a:endParaRPr lang="en-US" sz="3200" b="1" dirty="0">
              <a:solidFill>
                <a:srgbClr val="002060"/>
              </a:solidFill>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Box 4"/>
          <p:cNvSpPr txBox="1">
            <a:spLocks noChangeArrowheads="1"/>
          </p:cNvSpPr>
          <p:nvPr/>
        </p:nvSpPr>
        <p:spPr bwMode="auto">
          <a:xfrm>
            <a:off x="1912072" y="1837670"/>
            <a:ext cx="9033019"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sz="4000" b="1" dirty="0"/>
              <a:t>Alone we can do so </a:t>
            </a:r>
            <a:r>
              <a:rPr lang="en-US" sz="4000" b="1" dirty="0" smtClean="0"/>
              <a:t>little;</a:t>
            </a:r>
            <a:br>
              <a:rPr lang="en-US" sz="4000" b="1" dirty="0" smtClean="0"/>
            </a:br>
            <a:r>
              <a:rPr lang="en-US" sz="4000" b="1" dirty="0" smtClean="0"/>
              <a:t>together </a:t>
            </a:r>
            <a:r>
              <a:rPr lang="en-US" sz="4000" b="1" dirty="0"/>
              <a:t>we can do so </a:t>
            </a:r>
            <a:r>
              <a:rPr lang="en-US" sz="4000" b="1" dirty="0" smtClean="0"/>
              <a:t>much.</a:t>
            </a:r>
            <a:r>
              <a:rPr lang="en-US" sz="4000" dirty="0" smtClean="0"/>
              <a:t/>
            </a:r>
            <a:br>
              <a:rPr lang="en-US" sz="4000" dirty="0" smtClean="0"/>
            </a:br>
            <a:r>
              <a:rPr lang="en-US" sz="2400" i="1" dirty="0" smtClean="0"/>
              <a:t>- Helen </a:t>
            </a:r>
            <a:r>
              <a:rPr lang="en-US" sz="2400" i="1" dirty="0"/>
              <a:t>Keller</a:t>
            </a:r>
            <a:endParaRPr lang="en-US" sz="2400" b="1" i="1" dirty="0" smtClean="0"/>
          </a:p>
          <a:p>
            <a:pPr eaLnBrk="1" hangingPunct="1">
              <a:lnSpc>
                <a:spcPct val="100000"/>
              </a:lnSpc>
              <a:spcBef>
                <a:spcPct val="0"/>
              </a:spcBef>
              <a:buFontTx/>
              <a:buNone/>
            </a:pPr>
            <a:endParaRPr lang="en-US" sz="3200" b="1" dirty="0"/>
          </a:p>
          <a:p>
            <a:pPr eaLnBrk="1" hangingPunct="1">
              <a:lnSpc>
                <a:spcPct val="100000"/>
              </a:lnSpc>
              <a:spcBef>
                <a:spcPct val="0"/>
              </a:spcBef>
              <a:buFontTx/>
              <a:buNone/>
            </a:pPr>
            <a:r>
              <a:rPr lang="en-US" sz="4000" b="1" dirty="0" smtClean="0"/>
              <a:t>The </a:t>
            </a:r>
            <a:r>
              <a:rPr lang="en-US" sz="4000" b="1" dirty="0"/>
              <a:t>secret is to gang up on the problem, rather than each other</a:t>
            </a:r>
            <a:r>
              <a:rPr lang="en-US" sz="4000" b="1" dirty="0" smtClean="0"/>
              <a:t>.</a:t>
            </a:r>
            <a:br>
              <a:rPr lang="en-US" sz="4000" b="1" dirty="0" smtClean="0"/>
            </a:br>
            <a:r>
              <a:rPr lang="en-US" sz="3200" dirty="0" smtClean="0"/>
              <a:t>-</a:t>
            </a:r>
            <a:r>
              <a:rPr lang="en-US" sz="2400" i="1" dirty="0" smtClean="0"/>
              <a:t>Thomas </a:t>
            </a:r>
            <a:r>
              <a:rPr lang="en-US" sz="2400" i="1" dirty="0" err="1"/>
              <a:t>Stallkamp</a:t>
            </a:r>
            <a:endParaRPr lang="en-US" altLang="en-US" sz="2400" i="1" dirty="0"/>
          </a:p>
        </p:txBody>
      </p:sp>
      <p:sp>
        <p:nvSpPr>
          <p:cNvPr id="18438"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200" smtClean="0"/>
              <a:t>© 2015 Minnesota Rural Health Association</a:t>
            </a:r>
          </a:p>
        </p:txBody>
      </p:sp>
      <p:sp>
        <p:nvSpPr>
          <p:cNvPr id="18439"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AF07C586-4DBE-4344-A4EA-19F62B5C9BA4}" type="slidenum">
              <a:rPr lang="en-US" altLang="en-US" sz="1200" smtClean="0"/>
              <a:pPr fontAlgn="base">
                <a:lnSpc>
                  <a:spcPct val="100000"/>
                </a:lnSpc>
                <a:spcBef>
                  <a:spcPct val="0"/>
                </a:spcBef>
                <a:spcAft>
                  <a:spcPct val="0"/>
                </a:spcAft>
                <a:buFontTx/>
                <a:buNone/>
              </a:pPr>
              <a:t>17</a:t>
            </a:fld>
            <a:r>
              <a:rPr lang="en-US" altLang="en-US" sz="1200" dirty="0" smtClean="0"/>
              <a:t> of 17</a:t>
            </a:r>
          </a:p>
        </p:txBody>
      </p:sp>
      <p:sp>
        <p:nvSpPr>
          <p:cNvPr id="10" name="Round Single Corner Rectangle 9"/>
          <p:cNvSpPr/>
          <p:nvPr/>
        </p:nvSpPr>
        <p:spPr>
          <a:xfrm>
            <a:off x="0" y="1026415"/>
            <a:ext cx="12192000" cy="334962"/>
          </a:xfrm>
          <a:prstGeom prst="round1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2060"/>
              </a:solidFill>
            </a:endParaRPr>
          </a:p>
        </p:txBody>
      </p:sp>
      <p:sp>
        <p:nvSpPr>
          <p:cNvPr id="11" name="Round Single Corner Rectangle 10"/>
          <p:cNvSpPr/>
          <p:nvPr/>
        </p:nvSpPr>
        <p:spPr>
          <a:xfrm>
            <a:off x="0" y="1361377"/>
            <a:ext cx="12192000" cy="117475"/>
          </a:xfrm>
          <a:prstGeom prst="round1Rect">
            <a:avLst/>
          </a:prstGeom>
          <a:solidFill>
            <a:srgbClr val="2CB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100" t="12881" r="138" b="35392"/>
          <a:stretch/>
        </p:blipFill>
        <p:spPr>
          <a:xfrm>
            <a:off x="8610600" y="111904"/>
            <a:ext cx="3266162" cy="1440100"/>
          </a:xfrm>
          <a:prstGeom prst="rect">
            <a:avLst/>
          </a:prstGeom>
        </p:spPr>
      </p:pic>
      <p:sp>
        <p:nvSpPr>
          <p:cNvPr id="13" name="Title 1"/>
          <p:cNvSpPr>
            <a:spLocks noGrp="1"/>
          </p:cNvSpPr>
          <p:nvPr>
            <p:ph type="ctrTitle"/>
          </p:nvPr>
        </p:nvSpPr>
        <p:spPr>
          <a:xfrm>
            <a:off x="0" y="165100"/>
            <a:ext cx="7735824" cy="871538"/>
          </a:xfrm>
        </p:spPr>
        <p:txBody>
          <a:bodyPr rtlCol="0">
            <a:normAutofit/>
          </a:bodyPr>
          <a:lstStyle/>
          <a:p>
            <a:pPr eaLnBrk="1" fontAlgn="auto" hangingPunct="1">
              <a:spcAft>
                <a:spcPts val="0"/>
              </a:spcAft>
              <a:defRPr/>
            </a:pPr>
            <a:r>
              <a:rPr lang="en-US" sz="3200" b="1" dirty="0" smtClean="0">
                <a:solidFill>
                  <a:srgbClr val="002060"/>
                </a:solidFill>
                <a:latin typeface="+mn-lt"/>
              </a:rPr>
              <a:t>The Minnesota Rural Health Association</a:t>
            </a:r>
            <a:endParaRPr lang="en-US" sz="3200" b="1" dirty="0">
              <a:solidFill>
                <a:srgbClr val="002060"/>
              </a:solidFill>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Box 4"/>
          <p:cNvSpPr txBox="1">
            <a:spLocks noChangeArrowheads="1"/>
          </p:cNvSpPr>
          <p:nvPr/>
        </p:nvSpPr>
        <p:spPr bwMode="auto">
          <a:xfrm>
            <a:off x="620297" y="1776412"/>
            <a:ext cx="10094912"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dirty="0">
                <a:solidFill>
                  <a:srgbClr val="002060"/>
                </a:solidFill>
              </a:rPr>
              <a:t>Thank you.</a:t>
            </a:r>
          </a:p>
          <a:p>
            <a:pPr eaLnBrk="1" hangingPunct="1">
              <a:lnSpc>
                <a:spcPct val="100000"/>
              </a:lnSpc>
              <a:spcBef>
                <a:spcPct val="0"/>
              </a:spcBef>
              <a:buFontTx/>
              <a:buNone/>
            </a:pPr>
            <a:endParaRPr lang="en-US" altLang="en-US" sz="800" b="1" dirty="0">
              <a:solidFill>
                <a:srgbClr val="002060"/>
              </a:solidFill>
            </a:endParaRPr>
          </a:p>
          <a:p>
            <a:pPr eaLnBrk="1" hangingPunct="1">
              <a:lnSpc>
                <a:spcPct val="100000"/>
              </a:lnSpc>
              <a:spcBef>
                <a:spcPct val="0"/>
              </a:spcBef>
              <a:buFontTx/>
              <a:buNone/>
            </a:pPr>
            <a:r>
              <a:rPr lang="en-US" altLang="en-US" sz="3200" b="1" dirty="0">
                <a:solidFill>
                  <a:srgbClr val="002060"/>
                </a:solidFill>
              </a:rPr>
              <a:t>Minnesota Rural Health Association</a:t>
            </a:r>
          </a:p>
          <a:p>
            <a:pPr eaLnBrk="1" hangingPunct="1">
              <a:lnSpc>
                <a:spcPct val="100000"/>
              </a:lnSpc>
              <a:spcBef>
                <a:spcPct val="0"/>
              </a:spcBef>
              <a:buFontTx/>
              <a:buNone/>
            </a:pPr>
            <a:r>
              <a:rPr lang="en-US" altLang="en-US" sz="3200" dirty="0">
                <a:solidFill>
                  <a:srgbClr val="002060"/>
                </a:solidFill>
              </a:rPr>
              <a:t>Steve Gottwalt, Executive Director</a:t>
            </a:r>
          </a:p>
          <a:p>
            <a:pPr eaLnBrk="1" hangingPunct="1">
              <a:lnSpc>
                <a:spcPct val="100000"/>
              </a:lnSpc>
              <a:spcBef>
                <a:spcPct val="0"/>
              </a:spcBef>
              <a:buFontTx/>
              <a:buNone/>
            </a:pPr>
            <a:endParaRPr lang="en-US" altLang="en-US" sz="1000" dirty="0"/>
          </a:p>
          <a:p>
            <a:pPr lvl="2" eaLnBrk="1" hangingPunct="1">
              <a:lnSpc>
                <a:spcPct val="100000"/>
              </a:lnSpc>
              <a:spcBef>
                <a:spcPct val="0"/>
              </a:spcBef>
              <a:buFontTx/>
              <a:buNone/>
            </a:pPr>
            <a:r>
              <a:rPr lang="en-US" altLang="en-US" sz="3200" dirty="0"/>
              <a:t>P.O. Box 421</a:t>
            </a:r>
            <a:br>
              <a:rPr lang="en-US" altLang="en-US" sz="3200" dirty="0"/>
            </a:br>
            <a:r>
              <a:rPr lang="en-US" altLang="en-US" sz="3200" dirty="0"/>
              <a:t>Waite Park, MN  56387</a:t>
            </a:r>
            <a:br>
              <a:rPr lang="en-US" altLang="en-US" sz="3200" dirty="0"/>
            </a:br>
            <a:r>
              <a:rPr lang="en-US" altLang="en-US" sz="3200" dirty="0"/>
              <a:t>(952) 923-5265</a:t>
            </a:r>
          </a:p>
          <a:p>
            <a:pPr lvl="2" eaLnBrk="1" hangingPunct="1">
              <a:lnSpc>
                <a:spcPct val="100000"/>
              </a:lnSpc>
              <a:spcBef>
                <a:spcPct val="0"/>
              </a:spcBef>
              <a:buFontTx/>
              <a:buNone/>
            </a:pPr>
            <a:endParaRPr lang="en-US" altLang="en-US" sz="1000" dirty="0"/>
          </a:p>
          <a:p>
            <a:pPr lvl="2" eaLnBrk="1" hangingPunct="1">
              <a:lnSpc>
                <a:spcPct val="100000"/>
              </a:lnSpc>
              <a:spcBef>
                <a:spcPct val="0"/>
              </a:spcBef>
              <a:buFontTx/>
              <a:buNone/>
            </a:pPr>
            <a:r>
              <a:rPr lang="en-US" altLang="en-US" sz="3200" dirty="0">
                <a:solidFill>
                  <a:srgbClr val="002060"/>
                </a:solidFill>
              </a:rPr>
              <a:t>steve@mnruralhealth.org</a:t>
            </a:r>
          </a:p>
          <a:p>
            <a:pPr lvl="2" eaLnBrk="1" hangingPunct="1">
              <a:lnSpc>
                <a:spcPct val="100000"/>
              </a:lnSpc>
              <a:spcBef>
                <a:spcPct val="0"/>
              </a:spcBef>
              <a:buFontTx/>
              <a:buNone/>
            </a:pPr>
            <a:r>
              <a:rPr lang="en-US" altLang="en-US" sz="3200" b="1" dirty="0">
                <a:solidFill>
                  <a:srgbClr val="002060"/>
                </a:solidFill>
              </a:rPr>
              <a:t>www.MNRuralHealth.org</a:t>
            </a:r>
          </a:p>
        </p:txBody>
      </p:sp>
      <p:sp>
        <p:nvSpPr>
          <p:cNvPr id="21510"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200" smtClean="0"/>
              <a:t>© 2015 Minnesota Rural Health Association</a:t>
            </a:r>
          </a:p>
        </p:txBody>
      </p:sp>
      <p:sp>
        <p:nvSpPr>
          <p:cNvPr id="21511" name="Slide Number Placeholder 7"/>
          <p:cNvSpPr>
            <a:spLocks noGrp="1"/>
          </p:cNvSpPr>
          <p:nvPr>
            <p:ph type="sldNum" sz="quarter" idx="12"/>
          </p:nvPr>
        </p:nvSpPr>
        <p:spPr bwMode="auto">
          <a:xfrm>
            <a:off x="8264525"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65C3072-67CE-4509-891E-B5880F240BCF}" type="slidenum">
              <a:rPr lang="en-US" altLang="en-US" sz="1200" smtClean="0"/>
              <a:pPr fontAlgn="base">
                <a:lnSpc>
                  <a:spcPct val="100000"/>
                </a:lnSpc>
                <a:spcBef>
                  <a:spcPct val="0"/>
                </a:spcBef>
                <a:spcAft>
                  <a:spcPct val="0"/>
                </a:spcAft>
                <a:buFontTx/>
                <a:buNone/>
              </a:pPr>
              <a:t>18</a:t>
            </a:fld>
            <a:r>
              <a:rPr lang="en-US" altLang="en-US" sz="1200" dirty="0" smtClean="0"/>
              <a:t> of 17</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96189">
            <a:off x="6952981" y="2391496"/>
            <a:ext cx="4822537" cy="36169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Round Single Corner Rectangle 10"/>
          <p:cNvSpPr/>
          <p:nvPr/>
        </p:nvSpPr>
        <p:spPr>
          <a:xfrm>
            <a:off x="0" y="1026415"/>
            <a:ext cx="12192000" cy="334962"/>
          </a:xfrm>
          <a:prstGeom prst="round1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2060"/>
              </a:solidFill>
            </a:endParaRPr>
          </a:p>
        </p:txBody>
      </p:sp>
      <p:sp>
        <p:nvSpPr>
          <p:cNvPr id="12" name="Round Single Corner Rectangle 11"/>
          <p:cNvSpPr/>
          <p:nvPr/>
        </p:nvSpPr>
        <p:spPr>
          <a:xfrm>
            <a:off x="0" y="1361377"/>
            <a:ext cx="12192000" cy="117475"/>
          </a:xfrm>
          <a:prstGeom prst="round1Rect">
            <a:avLst/>
          </a:prstGeom>
          <a:solidFill>
            <a:srgbClr val="2CB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1100" t="12881" r="138" b="35392"/>
          <a:stretch/>
        </p:blipFill>
        <p:spPr>
          <a:xfrm>
            <a:off x="7825576" y="111903"/>
            <a:ext cx="4051186" cy="1786229"/>
          </a:xfrm>
          <a:prstGeom prst="rect">
            <a:avLst/>
          </a:prstGeom>
        </p:spPr>
      </p:pic>
      <p:sp>
        <p:nvSpPr>
          <p:cNvPr id="14" name="Title 1"/>
          <p:cNvSpPr txBox="1">
            <a:spLocks/>
          </p:cNvSpPr>
          <p:nvPr/>
        </p:nvSpPr>
        <p:spPr bwMode="auto">
          <a:xfrm>
            <a:off x="0" y="165100"/>
            <a:ext cx="7735824"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sz="3200" b="1" smtClean="0">
                <a:solidFill>
                  <a:srgbClr val="002060"/>
                </a:solidFill>
                <a:latin typeface="+mn-lt"/>
              </a:rPr>
              <a:t>The Minnesota Rural Health Association</a:t>
            </a:r>
            <a:endParaRPr lang="en-US" sz="3200" b="1" dirty="0">
              <a:solidFill>
                <a:srgbClr val="002060"/>
              </a:solidFill>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200" smtClean="0"/>
              <a:t>© 2015 Minnesota Rural Health Association</a:t>
            </a:r>
          </a:p>
        </p:txBody>
      </p:sp>
      <p:sp>
        <p:nvSpPr>
          <p:cNvPr id="20487"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2716D3EE-0D6D-40D9-A32C-27D42B854956}" type="slidenum">
              <a:rPr lang="en-US" altLang="en-US" sz="1200" smtClean="0"/>
              <a:pPr fontAlgn="base">
                <a:lnSpc>
                  <a:spcPct val="100000"/>
                </a:lnSpc>
                <a:spcBef>
                  <a:spcPct val="0"/>
                </a:spcBef>
                <a:spcAft>
                  <a:spcPct val="0"/>
                </a:spcAft>
                <a:buFontTx/>
                <a:buNone/>
              </a:pPr>
              <a:t>19</a:t>
            </a:fld>
            <a:r>
              <a:rPr lang="en-US" altLang="en-US" sz="1200" dirty="0" smtClean="0"/>
              <a:t> of 17</a:t>
            </a:r>
          </a:p>
        </p:txBody>
      </p:sp>
      <p:sp>
        <p:nvSpPr>
          <p:cNvPr id="10" name="Round Single Corner Rectangle 9"/>
          <p:cNvSpPr/>
          <p:nvPr/>
        </p:nvSpPr>
        <p:spPr>
          <a:xfrm>
            <a:off x="0" y="1026415"/>
            <a:ext cx="12192000" cy="334962"/>
          </a:xfrm>
          <a:prstGeom prst="round1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2060"/>
              </a:solidFill>
            </a:endParaRPr>
          </a:p>
        </p:txBody>
      </p:sp>
      <p:sp>
        <p:nvSpPr>
          <p:cNvPr id="11" name="Round Single Corner Rectangle 10"/>
          <p:cNvSpPr/>
          <p:nvPr/>
        </p:nvSpPr>
        <p:spPr>
          <a:xfrm>
            <a:off x="0" y="1361377"/>
            <a:ext cx="12192000" cy="117475"/>
          </a:xfrm>
          <a:prstGeom prst="round1Rect">
            <a:avLst/>
          </a:prstGeom>
          <a:solidFill>
            <a:srgbClr val="2CB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100" t="12881" r="138" b="35392"/>
          <a:stretch/>
        </p:blipFill>
        <p:spPr>
          <a:xfrm>
            <a:off x="8610600" y="111904"/>
            <a:ext cx="3266162" cy="1440100"/>
          </a:xfrm>
          <a:prstGeom prst="rect">
            <a:avLst/>
          </a:prstGeom>
        </p:spPr>
      </p:pic>
      <p:sp>
        <p:nvSpPr>
          <p:cNvPr id="13" name="Title 1"/>
          <p:cNvSpPr>
            <a:spLocks noGrp="1"/>
          </p:cNvSpPr>
          <p:nvPr>
            <p:ph type="ctrTitle"/>
          </p:nvPr>
        </p:nvSpPr>
        <p:spPr>
          <a:xfrm>
            <a:off x="0" y="165100"/>
            <a:ext cx="7735824" cy="871538"/>
          </a:xfrm>
        </p:spPr>
        <p:txBody>
          <a:bodyPr rtlCol="0">
            <a:normAutofit/>
          </a:bodyPr>
          <a:lstStyle/>
          <a:p>
            <a:pPr eaLnBrk="1" fontAlgn="auto" hangingPunct="1">
              <a:spcAft>
                <a:spcPts val="0"/>
              </a:spcAft>
              <a:defRPr/>
            </a:pPr>
            <a:r>
              <a:rPr lang="en-US" sz="3200" b="1" dirty="0" smtClean="0">
                <a:solidFill>
                  <a:srgbClr val="002060"/>
                </a:solidFill>
                <a:latin typeface="+mn-lt"/>
              </a:rPr>
              <a:t>The Minnesota Rural Health Association</a:t>
            </a:r>
            <a:endParaRPr lang="en-US" sz="3200" b="1" dirty="0">
              <a:solidFill>
                <a:srgbClr val="002060"/>
              </a:solidFill>
              <a:latin typeface="+mn-lt"/>
            </a:endParaRPr>
          </a:p>
        </p:txBody>
      </p:sp>
      <p:sp>
        <p:nvSpPr>
          <p:cNvPr id="14" name="TextBox 4"/>
          <p:cNvSpPr txBox="1">
            <a:spLocks noChangeArrowheads="1"/>
          </p:cNvSpPr>
          <p:nvPr/>
        </p:nvSpPr>
        <p:spPr bwMode="auto">
          <a:xfrm>
            <a:off x="394578" y="3061416"/>
            <a:ext cx="1095922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sz="7200" b="1" dirty="0" smtClean="0">
                <a:solidFill>
                  <a:srgbClr val="002060"/>
                </a:solidFill>
                <a:latin typeface="Arial" panose="020B0604020202020204" pitchFamily="34" charset="0"/>
                <a:cs typeface="Arial" panose="020B0604020202020204" pitchFamily="34" charset="0"/>
              </a:rPr>
              <a:t>www.MNRuralHealth.org</a:t>
            </a:r>
            <a:endParaRPr lang="en-US" altLang="en-US" sz="7200" i="1"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5100"/>
            <a:ext cx="7735824" cy="871538"/>
          </a:xfrm>
        </p:spPr>
        <p:txBody>
          <a:bodyPr rtlCol="0">
            <a:normAutofit/>
          </a:bodyPr>
          <a:lstStyle/>
          <a:p>
            <a:pPr eaLnBrk="1" fontAlgn="auto" hangingPunct="1">
              <a:spcAft>
                <a:spcPts val="0"/>
              </a:spcAft>
              <a:defRPr/>
            </a:pPr>
            <a:r>
              <a:rPr lang="en-US" sz="3200" b="1" dirty="0" smtClean="0">
                <a:solidFill>
                  <a:srgbClr val="002060"/>
                </a:solidFill>
                <a:latin typeface="+mn-lt"/>
              </a:rPr>
              <a:t>The Minnesota Rural Health Association</a:t>
            </a:r>
            <a:endParaRPr lang="en-US" sz="3200" b="1" dirty="0">
              <a:solidFill>
                <a:srgbClr val="002060"/>
              </a:solidFill>
              <a:latin typeface="+mn-lt"/>
            </a:endParaRPr>
          </a:p>
        </p:txBody>
      </p:sp>
      <p:sp>
        <p:nvSpPr>
          <p:cNvPr id="6149" name="Rectangle 4"/>
          <p:cNvSpPr>
            <a:spLocks noChangeArrowheads="1"/>
          </p:cNvSpPr>
          <p:nvPr/>
        </p:nvSpPr>
        <p:spPr bwMode="auto">
          <a:xfrm>
            <a:off x="505907" y="1832035"/>
            <a:ext cx="11180186"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sz="3200" b="1" dirty="0">
                <a:solidFill>
                  <a:srgbClr val="1E7802"/>
                </a:solidFill>
              </a:rPr>
              <a:t>M I S </a:t>
            </a:r>
            <a:r>
              <a:rPr lang="en-US" sz="3200" b="1" dirty="0" err="1">
                <a:solidFill>
                  <a:srgbClr val="1E7802"/>
                </a:solidFill>
              </a:rPr>
              <a:t>S</a:t>
            </a:r>
            <a:r>
              <a:rPr lang="en-US" sz="3200" b="1" dirty="0">
                <a:solidFill>
                  <a:srgbClr val="1E7802"/>
                </a:solidFill>
              </a:rPr>
              <a:t> I O N</a:t>
            </a:r>
            <a:r>
              <a:rPr lang="en-US" sz="3200" b="1" dirty="0"/>
              <a:t> </a:t>
            </a:r>
            <a:br>
              <a:rPr lang="en-US" sz="3200" b="1" dirty="0"/>
            </a:br>
            <a:r>
              <a:rPr lang="en-US" sz="3200" dirty="0"/>
              <a:t>MRHA is a non-profit, membership organization missioned to strengthen the health, health care and well-being of rural Minnesotans through leadership, advocacy, education and collaboration.</a:t>
            </a:r>
            <a:br>
              <a:rPr lang="en-US" sz="3200" dirty="0"/>
            </a:br>
            <a:r>
              <a:rPr lang="en-US" sz="900" b="1" dirty="0"/>
              <a:t/>
            </a:r>
            <a:br>
              <a:rPr lang="en-US" sz="900" b="1" dirty="0"/>
            </a:br>
            <a:r>
              <a:rPr lang="en-US" sz="3200" b="1" dirty="0">
                <a:solidFill>
                  <a:srgbClr val="1E7802"/>
                </a:solidFill>
              </a:rPr>
              <a:t>V I S I O N</a:t>
            </a:r>
            <a:br>
              <a:rPr lang="en-US" sz="3200" b="1" dirty="0">
                <a:solidFill>
                  <a:srgbClr val="1E7802"/>
                </a:solidFill>
              </a:rPr>
            </a:br>
            <a:r>
              <a:rPr lang="en-US" sz="3200" dirty="0"/>
              <a:t>MRHA is the leading coordinating and advocacy organization for strengthening health and health care for rural Minnesotans.</a:t>
            </a:r>
            <a:endParaRPr lang="en-US" altLang="en-US" sz="3200" dirty="0"/>
          </a:p>
        </p:txBody>
      </p:sp>
      <p:sp>
        <p:nvSpPr>
          <p:cNvPr id="6151" name="Footer Placeholder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200" smtClean="0"/>
              <a:t>© 2015 Minnesota Rural Health Association</a:t>
            </a:r>
          </a:p>
        </p:txBody>
      </p:sp>
      <p:sp>
        <p:nvSpPr>
          <p:cNvPr id="6152"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E844904E-1EED-4AB7-8C4E-19CBD3174427}" type="slidenum">
              <a:rPr lang="en-US" altLang="en-US" sz="1200" smtClean="0"/>
              <a:pPr fontAlgn="base">
                <a:lnSpc>
                  <a:spcPct val="100000"/>
                </a:lnSpc>
                <a:spcBef>
                  <a:spcPct val="0"/>
                </a:spcBef>
                <a:spcAft>
                  <a:spcPct val="0"/>
                </a:spcAft>
                <a:buFontTx/>
                <a:buNone/>
              </a:pPr>
              <a:t>2</a:t>
            </a:fld>
            <a:r>
              <a:rPr lang="en-US" altLang="en-US" sz="1200" dirty="0" smtClean="0"/>
              <a:t> of 17</a:t>
            </a:r>
          </a:p>
        </p:txBody>
      </p:sp>
      <p:sp>
        <p:nvSpPr>
          <p:cNvPr id="9" name="Round Single Corner Rectangle 8"/>
          <p:cNvSpPr/>
          <p:nvPr/>
        </p:nvSpPr>
        <p:spPr>
          <a:xfrm>
            <a:off x="0" y="1168237"/>
            <a:ext cx="12192000" cy="334962"/>
          </a:xfrm>
          <a:prstGeom prst="round1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2060"/>
              </a:solidFill>
            </a:endParaRPr>
          </a:p>
        </p:txBody>
      </p:sp>
      <p:sp>
        <p:nvSpPr>
          <p:cNvPr id="10" name="Round Single Corner Rectangle 9"/>
          <p:cNvSpPr/>
          <p:nvPr/>
        </p:nvSpPr>
        <p:spPr>
          <a:xfrm>
            <a:off x="0" y="1503199"/>
            <a:ext cx="12192000" cy="117475"/>
          </a:xfrm>
          <a:prstGeom prst="round1Rect">
            <a:avLst/>
          </a:prstGeom>
          <a:solidFill>
            <a:srgbClr val="2CB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100" t="12881" r="138" b="35392"/>
          <a:stretch/>
        </p:blipFill>
        <p:spPr>
          <a:xfrm>
            <a:off x="8610600" y="194200"/>
            <a:ext cx="3266162" cy="1440100"/>
          </a:xfrm>
          <a:prstGeom prst="rect">
            <a:avLst/>
          </a:prstGeom>
        </p:spPr>
      </p:pic>
    </p:spTree>
    <p:extLst>
      <p:ext uri="{BB962C8B-B14F-4D97-AF65-F5344CB8AC3E}">
        <p14:creationId xmlns:p14="http://schemas.microsoft.com/office/powerpoint/2010/main" val="3439050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5100"/>
            <a:ext cx="7735824" cy="871538"/>
          </a:xfrm>
        </p:spPr>
        <p:txBody>
          <a:bodyPr rtlCol="0">
            <a:normAutofit/>
          </a:bodyPr>
          <a:lstStyle/>
          <a:p>
            <a:pPr eaLnBrk="1" fontAlgn="auto" hangingPunct="1">
              <a:spcAft>
                <a:spcPts val="0"/>
              </a:spcAft>
              <a:defRPr/>
            </a:pPr>
            <a:r>
              <a:rPr lang="en-US" sz="3200" b="1" dirty="0" smtClean="0">
                <a:solidFill>
                  <a:srgbClr val="002060"/>
                </a:solidFill>
                <a:latin typeface="+mn-lt"/>
              </a:rPr>
              <a:t>The Minnesota Rural Health Association</a:t>
            </a:r>
            <a:endParaRPr lang="en-US" sz="3200" b="1" dirty="0">
              <a:solidFill>
                <a:srgbClr val="002060"/>
              </a:solidFill>
              <a:latin typeface="+mn-lt"/>
            </a:endParaRPr>
          </a:p>
        </p:txBody>
      </p:sp>
      <p:sp>
        <p:nvSpPr>
          <p:cNvPr id="6149" name="Rectangle 4"/>
          <p:cNvSpPr>
            <a:spLocks noChangeArrowheads="1"/>
          </p:cNvSpPr>
          <p:nvPr/>
        </p:nvSpPr>
        <p:spPr bwMode="auto">
          <a:xfrm>
            <a:off x="5376863" y="2235200"/>
            <a:ext cx="629285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a:t>As rural communities in Minnesota pursue the triple aim of greater access to higher quality, more cost effective health care, along with improved health and wellness, they face many unique challenges compared to metro-area residents.</a:t>
            </a:r>
          </a:p>
        </p:txBody>
      </p:sp>
      <p:pic>
        <p:nvPicPr>
          <p:cNvPr id="6" name="Picture 5"/>
          <p:cNvPicPr>
            <a:picLocks noChangeAspect="1"/>
          </p:cNvPicPr>
          <p:nvPr/>
        </p:nvPicPr>
        <p:blipFill>
          <a:blip r:embed="rId2"/>
          <a:stretch>
            <a:fillRect/>
          </a:stretch>
        </p:blipFill>
        <p:spPr>
          <a:xfrm>
            <a:off x="777875" y="2346325"/>
            <a:ext cx="3962400" cy="3300413"/>
          </a:xfrm>
          <a:prstGeom prst="rect">
            <a:avLst/>
          </a:prstGeom>
          <a:ln>
            <a:noFill/>
          </a:ln>
          <a:effectLst>
            <a:outerShdw blurRad="190500" algn="tl" rotWithShape="0">
              <a:srgbClr val="000000">
                <a:alpha val="70000"/>
              </a:srgbClr>
            </a:outerShdw>
          </a:effectLst>
        </p:spPr>
      </p:pic>
      <p:sp>
        <p:nvSpPr>
          <p:cNvPr id="6151" name="Footer Placeholder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200" smtClean="0"/>
              <a:t>© 2015 Minnesota Rural Health Association</a:t>
            </a:r>
          </a:p>
        </p:txBody>
      </p:sp>
      <p:sp>
        <p:nvSpPr>
          <p:cNvPr id="6152"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E844904E-1EED-4AB7-8C4E-19CBD3174427}" type="slidenum">
              <a:rPr lang="en-US" altLang="en-US" sz="1200" smtClean="0"/>
              <a:pPr fontAlgn="base">
                <a:lnSpc>
                  <a:spcPct val="100000"/>
                </a:lnSpc>
                <a:spcBef>
                  <a:spcPct val="0"/>
                </a:spcBef>
                <a:spcAft>
                  <a:spcPct val="0"/>
                </a:spcAft>
                <a:buFontTx/>
                <a:buNone/>
              </a:pPr>
              <a:t>3</a:t>
            </a:fld>
            <a:r>
              <a:rPr lang="en-US" altLang="en-US" sz="1200" dirty="0" smtClean="0"/>
              <a:t> of 17</a:t>
            </a:r>
          </a:p>
        </p:txBody>
      </p:sp>
      <p:sp>
        <p:nvSpPr>
          <p:cNvPr id="9" name="Round Single Corner Rectangle 8"/>
          <p:cNvSpPr/>
          <p:nvPr/>
        </p:nvSpPr>
        <p:spPr>
          <a:xfrm>
            <a:off x="0" y="1168237"/>
            <a:ext cx="12192000" cy="334962"/>
          </a:xfrm>
          <a:prstGeom prst="round1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2060"/>
              </a:solidFill>
            </a:endParaRPr>
          </a:p>
        </p:txBody>
      </p:sp>
      <p:sp>
        <p:nvSpPr>
          <p:cNvPr id="10" name="Round Single Corner Rectangle 9"/>
          <p:cNvSpPr/>
          <p:nvPr/>
        </p:nvSpPr>
        <p:spPr>
          <a:xfrm>
            <a:off x="0" y="1503199"/>
            <a:ext cx="12192000" cy="117475"/>
          </a:xfrm>
          <a:prstGeom prst="round1Rect">
            <a:avLst/>
          </a:prstGeom>
          <a:solidFill>
            <a:srgbClr val="2CB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100" t="12881" r="138" b="35392"/>
          <a:stretch/>
        </p:blipFill>
        <p:spPr>
          <a:xfrm>
            <a:off x="8610600" y="194200"/>
            <a:ext cx="3266162" cy="14401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85838" y="1557338"/>
            <a:ext cx="10963275" cy="5016758"/>
          </a:xfrm>
          <a:prstGeom prst="rect">
            <a:avLst/>
          </a:prstGeom>
        </p:spPr>
        <p:txBody>
          <a:bodyPr>
            <a:spAutoFit/>
          </a:bodyPr>
          <a:lstStyle/>
          <a:p>
            <a:pPr eaLnBrk="1" fontAlgn="auto" hangingPunct="1">
              <a:spcBef>
                <a:spcPts val="0"/>
              </a:spcBef>
              <a:spcAft>
                <a:spcPts val="0"/>
              </a:spcAft>
              <a:defRPr/>
            </a:pPr>
            <a:r>
              <a:rPr lang="en-US" sz="3600" b="1" dirty="0">
                <a:solidFill>
                  <a:srgbClr val="002060"/>
                </a:solidFill>
                <a:latin typeface="+mn-lt"/>
              </a:rPr>
              <a:t>Unique Challenges In Our Rural Communi</a:t>
            </a:r>
            <a:r>
              <a:rPr lang="en-US" sz="2800" b="1" dirty="0">
                <a:solidFill>
                  <a:srgbClr val="002060"/>
                </a:solidFill>
                <a:latin typeface="+mn-lt"/>
              </a:rPr>
              <a:t>ties</a:t>
            </a:r>
            <a:r>
              <a:rPr lang="en-US" sz="2800" b="1" dirty="0">
                <a:latin typeface="+mn-lt"/>
              </a:rPr>
              <a:t/>
            </a:r>
            <a:br>
              <a:rPr lang="en-US" sz="2800" b="1" dirty="0">
                <a:latin typeface="+mn-lt"/>
              </a:rPr>
            </a:br>
            <a:endParaRPr lang="en-US" sz="400" b="1" dirty="0">
              <a:latin typeface="+mn-lt"/>
            </a:endParaRPr>
          </a:p>
          <a:p>
            <a:pPr marL="457200" indent="-457200" eaLnBrk="1" fontAlgn="auto" hangingPunct="1">
              <a:spcBef>
                <a:spcPts val="0"/>
              </a:spcBef>
              <a:spcAft>
                <a:spcPts val="0"/>
              </a:spcAft>
              <a:buFont typeface="Arial" panose="020B0604020202020204" pitchFamily="34" charset="0"/>
              <a:buChar char="•"/>
              <a:defRPr/>
            </a:pPr>
            <a:r>
              <a:rPr lang="en-US" sz="3200" dirty="0">
                <a:latin typeface="+mn-lt"/>
              </a:rPr>
              <a:t>An increasingly </a:t>
            </a:r>
            <a:r>
              <a:rPr lang="en-US" sz="3200" b="1" dirty="0">
                <a:latin typeface="+mn-lt"/>
              </a:rPr>
              <a:t>older and lower income </a:t>
            </a:r>
            <a:r>
              <a:rPr lang="en-US" sz="3200" dirty="0">
                <a:latin typeface="+mn-lt"/>
              </a:rPr>
              <a:t>population which relies more heavily on </a:t>
            </a:r>
            <a:r>
              <a:rPr lang="en-US" sz="3200" b="1" dirty="0">
                <a:latin typeface="+mn-lt"/>
              </a:rPr>
              <a:t>public health care programs </a:t>
            </a:r>
            <a:r>
              <a:rPr lang="en-US" sz="3200" dirty="0">
                <a:latin typeface="+mn-lt"/>
              </a:rPr>
              <a:t>that pay below </a:t>
            </a:r>
            <a:r>
              <a:rPr lang="en-US" sz="3200" dirty="0" smtClean="0">
                <a:latin typeface="+mn-lt"/>
              </a:rPr>
              <a:t>cost</a:t>
            </a:r>
            <a:endParaRPr lang="en-US" sz="3200" dirty="0">
              <a:latin typeface="+mn-lt"/>
            </a:endParaRPr>
          </a:p>
          <a:p>
            <a:pPr eaLnBrk="1" fontAlgn="auto" hangingPunct="1">
              <a:spcBef>
                <a:spcPts val="0"/>
              </a:spcBef>
              <a:spcAft>
                <a:spcPts val="0"/>
              </a:spcAft>
              <a:defRPr/>
            </a:pPr>
            <a:endParaRPr lang="en-US" sz="800" dirty="0">
              <a:latin typeface="+mn-lt"/>
            </a:endParaRPr>
          </a:p>
          <a:p>
            <a:pPr marL="457200" indent="-457200" eaLnBrk="1" fontAlgn="auto" hangingPunct="1">
              <a:spcBef>
                <a:spcPts val="0"/>
              </a:spcBef>
              <a:spcAft>
                <a:spcPts val="0"/>
              </a:spcAft>
              <a:buFont typeface="Arial" panose="020B0604020202020204" pitchFamily="34" charset="0"/>
              <a:buChar char="•"/>
              <a:defRPr/>
            </a:pPr>
            <a:r>
              <a:rPr lang="en-US" sz="3200" dirty="0">
                <a:latin typeface="+mn-lt"/>
              </a:rPr>
              <a:t>An older and dramatically </a:t>
            </a:r>
            <a:r>
              <a:rPr lang="en-US" sz="3200" b="1" dirty="0">
                <a:latin typeface="+mn-lt"/>
              </a:rPr>
              <a:t>shrinking health care workforce</a:t>
            </a:r>
            <a:r>
              <a:rPr lang="en-US" sz="3200" dirty="0">
                <a:latin typeface="+mn-lt"/>
              </a:rPr>
              <a:t> (primary and specialty care) with fewer new providers to replace them</a:t>
            </a:r>
          </a:p>
          <a:p>
            <a:pPr marL="457200" indent="-457200" eaLnBrk="1" fontAlgn="auto" hangingPunct="1">
              <a:spcBef>
                <a:spcPts val="0"/>
              </a:spcBef>
              <a:spcAft>
                <a:spcPts val="0"/>
              </a:spcAft>
              <a:buFont typeface="Arial" panose="020B0604020202020204" pitchFamily="34" charset="0"/>
              <a:buChar char="•"/>
              <a:defRPr/>
            </a:pPr>
            <a:endParaRPr lang="en-US" sz="800" dirty="0">
              <a:latin typeface="+mn-lt"/>
            </a:endParaRPr>
          </a:p>
          <a:p>
            <a:pPr marL="457200" indent="-457200" eaLnBrk="1" fontAlgn="auto" hangingPunct="1">
              <a:spcBef>
                <a:spcPts val="0"/>
              </a:spcBef>
              <a:spcAft>
                <a:spcPts val="0"/>
              </a:spcAft>
              <a:buFont typeface="Arial" panose="020B0604020202020204" pitchFamily="34" charset="0"/>
              <a:buChar char="•"/>
              <a:defRPr/>
            </a:pPr>
            <a:r>
              <a:rPr lang="en-US" sz="3200" dirty="0">
                <a:latin typeface="+mn-lt"/>
              </a:rPr>
              <a:t>Hospitals, clinics, nursing homes and other providers under </a:t>
            </a:r>
            <a:r>
              <a:rPr lang="en-US" sz="3200" b="1" dirty="0">
                <a:latin typeface="+mn-lt"/>
              </a:rPr>
              <a:t>increasing financial stress</a:t>
            </a:r>
            <a:r>
              <a:rPr lang="en-US" sz="3200" dirty="0">
                <a:latin typeface="+mn-lt"/>
              </a:rPr>
              <a:t> - many having to close their doors</a:t>
            </a:r>
          </a:p>
          <a:p>
            <a:pPr marL="457200" indent="-457200" eaLnBrk="1" fontAlgn="auto" hangingPunct="1">
              <a:spcBef>
                <a:spcPts val="0"/>
              </a:spcBef>
              <a:spcAft>
                <a:spcPts val="0"/>
              </a:spcAft>
              <a:buFont typeface="Arial" panose="020B0604020202020204" pitchFamily="34" charset="0"/>
              <a:buChar char="•"/>
              <a:defRPr/>
            </a:pPr>
            <a:endParaRPr lang="en-US" sz="800" dirty="0">
              <a:latin typeface="+mn-lt"/>
            </a:endParaRPr>
          </a:p>
        </p:txBody>
      </p:sp>
      <p:sp>
        <p:nvSpPr>
          <p:cNvPr id="7174"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200" smtClean="0"/>
              <a:t>© 2015 Minnesota Rural Health Association</a:t>
            </a:r>
          </a:p>
        </p:txBody>
      </p:sp>
      <p:sp>
        <p:nvSpPr>
          <p:cNvPr id="7175"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BA656AF2-6A8F-4905-8A5C-EED04B9BFF1A}" type="slidenum">
              <a:rPr lang="en-US" altLang="en-US" sz="1200" smtClean="0"/>
              <a:pPr fontAlgn="base">
                <a:lnSpc>
                  <a:spcPct val="100000"/>
                </a:lnSpc>
                <a:spcBef>
                  <a:spcPct val="0"/>
                </a:spcBef>
                <a:spcAft>
                  <a:spcPct val="0"/>
                </a:spcAft>
                <a:buFontTx/>
                <a:buNone/>
              </a:pPr>
              <a:t>4</a:t>
            </a:fld>
            <a:r>
              <a:rPr lang="en-US" altLang="en-US" sz="1200" dirty="0" smtClean="0"/>
              <a:t> of 17</a:t>
            </a:r>
          </a:p>
        </p:txBody>
      </p:sp>
      <p:sp>
        <p:nvSpPr>
          <p:cNvPr id="9" name="Title 1"/>
          <p:cNvSpPr>
            <a:spLocks noGrp="1"/>
          </p:cNvSpPr>
          <p:nvPr>
            <p:ph type="ctrTitle"/>
          </p:nvPr>
        </p:nvSpPr>
        <p:spPr>
          <a:xfrm>
            <a:off x="0" y="165100"/>
            <a:ext cx="7735824" cy="871538"/>
          </a:xfrm>
        </p:spPr>
        <p:txBody>
          <a:bodyPr rtlCol="0">
            <a:normAutofit/>
          </a:bodyPr>
          <a:lstStyle/>
          <a:p>
            <a:pPr eaLnBrk="1" fontAlgn="auto" hangingPunct="1">
              <a:spcAft>
                <a:spcPts val="0"/>
              </a:spcAft>
              <a:defRPr/>
            </a:pPr>
            <a:r>
              <a:rPr lang="en-US" sz="3200" b="1" dirty="0" smtClean="0">
                <a:solidFill>
                  <a:srgbClr val="002060"/>
                </a:solidFill>
                <a:latin typeface="+mn-lt"/>
              </a:rPr>
              <a:t>The Minnesota Rural Health Association</a:t>
            </a:r>
            <a:endParaRPr lang="en-US" sz="3200" b="1" dirty="0">
              <a:solidFill>
                <a:srgbClr val="002060"/>
              </a:solidFill>
              <a:latin typeface="+mn-lt"/>
            </a:endParaRPr>
          </a:p>
        </p:txBody>
      </p:sp>
      <p:sp>
        <p:nvSpPr>
          <p:cNvPr id="10" name="Round Single Corner Rectangle 9"/>
          <p:cNvSpPr/>
          <p:nvPr/>
        </p:nvSpPr>
        <p:spPr>
          <a:xfrm>
            <a:off x="0" y="1026415"/>
            <a:ext cx="12192000" cy="334962"/>
          </a:xfrm>
          <a:prstGeom prst="round1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2060"/>
              </a:solidFill>
            </a:endParaRPr>
          </a:p>
        </p:txBody>
      </p:sp>
      <p:sp>
        <p:nvSpPr>
          <p:cNvPr id="11" name="Round Single Corner Rectangle 10"/>
          <p:cNvSpPr/>
          <p:nvPr/>
        </p:nvSpPr>
        <p:spPr>
          <a:xfrm>
            <a:off x="0" y="1361377"/>
            <a:ext cx="12192000" cy="117475"/>
          </a:xfrm>
          <a:prstGeom prst="round1Rect">
            <a:avLst/>
          </a:prstGeom>
          <a:solidFill>
            <a:srgbClr val="2CB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100" t="12881" r="138" b="35392"/>
          <a:stretch/>
        </p:blipFill>
        <p:spPr>
          <a:xfrm>
            <a:off x="8610600" y="111904"/>
            <a:ext cx="3266162" cy="14401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85838" y="1557338"/>
            <a:ext cx="10963275" cy="4524315"/>
          </a:xfrm>
          <a:prstGeom prst="rect">
            <a:avLst/>
          </a:prstGeom>
        </p:spPr>
        <p:txBody>
          <a:bodyPr>
            <a:spAutoFit/>
          </a:bodyPr>
          <a:lstStyle/>
          <a:p>
            <a:pPr eaLnBrk="1" fontAlgn="auto" hangingPunct="1">
              <a:spcBef>
                <a:spcPts val="0"/>
              </a:spcBef>
              <a:spcAft>
                <a:spcPts val="0"/>
              </a:spcAft>
              <a:defRPr/>
            </a:pPr>
            <a:r>
              <a:rPr lang="en-US" sz="3600" b="1" dirty="0">
                <a:solidFill>
                  <a:srgbClr val="002060"/>
                </a:solidFill>
                <a:latin typeface="+mn-lt"/>
              </a:rPr>
              <a:t>Unique Challenges In Our Rural Communi</a:t>
            </a:r>
            <a:r>
              <a:rPr lang="en-US" sz="2800" b="1" dirty="0">
                <a:solidFill>
                  <a:srgbClr val="002060"/>
                </a:solidFill>
                <a:latin typeface="+mn-lt"/>
              </a:rPr>
              <a:t>ties</a:t>
            </a:r>
            <a:r>
              <a:rPr lang="en-US" sz="2800" b="1" dirty="0">
                <a:latin typeface="+mn-lt"/>
              </a:rPr>
              <a:t/>
            </a:r>
            <a:br>
              <a:rPr lang="en-US" sz="2800" b="1" dirty="0">
                <a:latin typeface="+mn-lt"/>
              </a:rPr>
            </a:br>
            <a:endParaRPr lang="en-US" sz="400" b="1" dirty="0">
              <a:latin typeface="+mn-lt"/>
            </a:endParaRPr>
          </a:p>
          <a:p>
            <a:pPr marL="457200" indent="-457200" eaLnBrk="1" fontAlgn="auto" hangingPunct="1">
              <a:spcBef>
                <a:spcPts val="0"/>
              </a:spcBef>
              <a:spcAft>
                <a:spcPts val="0"/>
              </a:spcAft>
              <a:buFont typeface="Arial" panose="020B0604020202020204" pitchFamily="34" charset="0"/>
              <a:buChar char="•"/>
              <a:defRPr/>
            </a:pPr>
            <a:endParaRPr lang="en-US" sz="800" dirty="0">
              <a:latin typeface="+mn-lt"/>
            </a:endParaRPr>
          </a:p>
          <a:p>
            <a:pPr marL="457200" indent="-457200" eaLnBrk="1" fontAlgn="auto" hangingPunct="1">
              <a:spcBef>
                <a:spcPts val="0"/>
              </a:spcBef>
              <a:spcAft>
                <a:spcPts val="0"/>
              </a:spcAft>
              <a:buFont typeface="Arial" panose="020B0604020202020204" pitchFamily="34" charset="0"/>
              <a:buChar char="•"/>
              <a:defRPr/>
            </a:pPr>
            <a:r>
              <a:rPr lang="en-US" sz="3200" b="1" dirty="0">
                <a:latin typeface="+mn-lt"/>
              </a:rPr>
              <a:t>Limited access</a:t>
            </a:r>
            <a:r>
              <a:rPr lang="en-US" sz="3200" dirty="0">
                <a:latin typeface="+mn-lt"/>
              </a:rPr>
              <a:t> to dental, mental health, obstetrics and other specialty care</a:t>
            </a:r>
          </a:p>
          <a:p>
            <a:pPr marL="457200" indent="-457200" eaLnBrk="1" fontAlgn="auto" hangingPunct="1">
              <a:spcBef>
                <a:spcPts val="0"/>
              </a:spcBef>
              <a:spcAft>
                <a:spcPts val="0"/>
              </a:spcAft>
              <a:buFont typeface="Arial" panose="020B0604020202020204" pitchFamily="34" charset="0"/>
              <a:buChar char="•"/>
              <a:defRPr/>
            </a:pPr>
            <a:endParaRPr lang="en-US" sz="800" dirty="0">
              <a:latin typeface="+mn-lt"/>
            </a:endParaRPr>
          </a:p>
          <a:p>
            <a:pPr marL="457200" indent="-457200" eaLnBrk="1" fontAlgn="auto" hangingPunct="1">
              <a:spcBef>
                <a:spcPts val="0"/>
              </a:spcBef>
              <a:spcAft>
                <a:spcPts val="0"/>
              </a:spcAft>
              <a:buFont typeface="Arial" panose="020B0604020202020204" pitchFamily="34" charset="0"/>
              <a:buChar char="•"/>
              <a:defRPr/>
            </a:pPr>
            <a:r>
              <a:rPr lang="en-US" sz="3200" b="1" dirty="0">
                <a:latin typeface="+mn-lt"/>
              </a:rPr>
              <a:t>New health care requirements </a:t>
            </a:r>
            <a:r>
              <a:rPr lang="en-US" sz="3200" dirty="0">
                <a:latin typeface="+mn-lt"/>
              </a:rPr>
              <a:t>(EHR, Meaningful Use, value-based payment, quality measures, and more) but </a:t>
            </a:r>
            <a:r>
              <a:rPr lang="en-US" sz="3200" dirty="0" smtClean="0">
                <a:latin typeface="+mn-lt"/>
              </a:rPr>
              <a:t>with</a:t>
            </a:r>
            <a:br>
              <a:rPr lang="en-US" sz="3200" dirty="0" smtClean="0">
                <a:latin typeface="+mn-lt"/>
              </a:rPr>
            </a:br>
            <a:r>
              <a:rPr lang="en-US" sz="3200" b="1" dirty="0" smtClean="0">
                <a:latin typeface="+mn-lt"/>
              </a:rPr>
              <a:t>fewer </a:t>
            </a:r>
            <a:r>
              <a:rPr lang="en-US" sz="3200" b="1" dirty="0">
                <a:latin typeface="+mn-lt"/>
              </a:rPr>
              <a:t>resources</a:t>
            </a:r>
            <a:r>
              <a:rPr lang="en-US" sz="3200" dirty="0">
                <a:latin typeface="+mn-lt"/>
              </a:rPr>
              <a:t> to achieve them</a:t>
            </a:r>
          </a:p>
          <a:p>
            <a:pPr marL="457200" indent="-457200" eaLnBrk="1" fontAlgn="auto" hangingPunct="1">
              <a:spcBef>
                <a:spcPts val="0"/>
              </a:spcBef>
              <a:spcAft>
                <a:spcPts val="0"/>
              </a:spcAft>
              <a:buFont typeface="Arial" panose="020B0604020202020204" pitchFamily="34" charset="0"/>
              <a:buChar char="•"/>
              <a:defRPr/>
            </a:pPr>
            <a:endParaRPr lang="en-US" sz="800" b="1" dirty="0">
              <a:latin typeface="+mn-lt"/>
            </a:endParaRPr>
          </a:p>
          <a:p>
            <a:pPr marL="457200" indent="-457200" eaLnBrk="1" fontAlgn="auto" hangingPunct="1">
              <a:spcBef>
                <a:spcPts val="0"/>
              </a:spcBef>
              <a:spcAft>
                <a:spcPts val="0"/>
              </a:spcAft>
              <a:buFont typeface="Arial" panose="020B0604020202020204" pitchFamily="34" charset="0"/>
              <a:buChar char="•"/>
              <a:defRPr/>
            </a:pPr>
            <a:r>
              <a:rPr lang="en-US" sz="3200" dirty="0">
                <a:latin typeface="+mn-lt"/>
              </a:rPr>
              <a:t>The need for access to a </a:t>
            </a:r>
            <a:r>
              <a:rPr lang="en-US" sz="3200" b="1" dirty="0">
                <a:latin typeface="+mn-lt"/>
              </a:rPr>
              <a:t>skilled healthcare workforce </a:t>
            </a:r>
            <a:r>
              <a:rPr lang="en-US" sz="3200" dirty="0">
                <a:latin typeface="+mn-lt"/>
              </a:rPr>
              <a:t>and </a:t>
            </a:r>
            <a:r>
              <a:rPr lang="en-US" sz="3200" b="1" dirty="0">
                <a:latin typeface="+mn-lt"/>
              </a:rPr>
              <a:t>data analytics</a:t>
            </a:r>
          </a:p>
        </p:txBody>
      </p:sp>
      <p:sp>
        <p:nvSpPr>
          <p:cNvPr id="7174"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200" smtClean="0"/>
              <a:t>© 2015 Minnesota Rural Health Association</a:t>
            </a:r>
          </a:p>
        </p:txBody>
      </p:sp>
      <p:sp>
        <p:nvSpPr>
          <p:cNvPr id="7175"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BA656AF2-6A8F-4905-8A5C-EED04B9BFF1A}" type="slidenum">
              <a:rPr lang="en-US" altLang="en-US" sz="1200" smtClean="0"/>
              <a:pPr fontAlgn="base">
                <a:lnSpc>
                  <a:spcPct val="100000"/>
                </a:lnSpc>
                <a:spcBef>
                  <a:spcPct val="0"/>
                </a:spcBef>
                <a:spcAft>
                  <a:spcPct val="0"/>
                </a:spcAft>
                <a:buFontTx/>
                <a:buNone/>
              </a:pPr>
              <a:t>5</a:t>
            </a:fld>
            <a:r>
              <a:rPr lang="en-US" altLang="en-US" sz="1200" dirty="0" smtClean="0"/>
              <a:t> of 17</a:t>
            </a:r>
          </a:p>
        </p:txBody>
      </p:sp>
      <p:sp>
        <p:nvSpPr>
          <p:cNvPr id="9" name="Title 1"/>
          <p:cNvSpPr>
            <a:spLocks noGrp="1"/>
          </p:cNvSpPr>
          <p:nvPr>
            <p:ph type="ctrTitle"/>
          </p:nvPr>
        </p:nvSpPr>
        <p:spPr>
          <a:xfrm>
            <a:off x="0" y="165100"/>
            <a:ext cx="7735824" cy="871538"/>
          </a:xfrm>
        </p:spPr>
        <p:txBody>
          <a:bodyPr rtlCol="0">
            <a:normAutofit/>
          </a:bodyPr>
          <a:lstStyle/>
          <a:p>
            <a:pPr eaLnBrk="1" fontAlgn="auto" hangingPunct="1">
              <a:spcAft>
                <a:spcPts val="0"/>
              </a:spcAft>
              <a:defRPr/>
            </a:pPr>
            <a:r>
              <a:rPr lang="en-US" sz="3200" b="1" dirty="0" smtClean="0">
                <a:solidFill>
                  <a:srgbClr val="002060"/>
                </a:solidFill>
                <a:latin typeface="+mn-lt"/>
              </a:rPr>
              <a:t>The Minnesota Rural Health Association</a:t>
            </a:r>
            <a:endParaRPr lang="en-US" sz="3200" b="1" dirty="0">
              <a:solidFill>
                <a:srgbClr val="002060"/>
              </a:solidFill>
              <a:latin typeface="+mn-lt"/>
            </a:endParaRPr>
          </a:p>
        </p:txBody>
      </p:sp>
      <p:sp>
        <p:nvSpPr>
          <p:cNvPr id="10" name="Round Single Corner Rectangle 9"/>
          <p:cNvSpPr/>
          <p:nvPr/>
        </p:nvSpPr>
        <p:spPr>
          <a:xfrm>
            <a:off x="0" y="1026415"/>
            <a:ext cx="12192000" cy="334962"/>
          </a:xfrm>
          <a:prstGeom prst="round1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2060"/>
              </a:solidFill>
            </a:endParaRPr>
          </a:p>
        </p:txBody>
      </p:sp>
      <p:sp>
        <p:nvSpPr>
          <p:cNvPr id="11" name="Round Single Corner Rectangle 10"/>
          <p:cNvSpPr/>
          <p:nvPr/>
        </p:nvSpPr>
        <p:spPr>
          <a:xfrm>
            <a:off x="0" y="1361377"/>
            <a:ext cx="12192000" cy="117475"/>
          </a:xfrm>
          <a:prstGeom prst="round1Rect">
            <a:avLst/>
          </a:prstGeom>
          <a:solidFill>
            <a:srgbClr val="2CB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100" t="12881" r="138" b="35392"/>
          <a:stretch/>
        </p:blipFill>
        <p:spPr>
          <a:xfrm>
            <a:off x="8610600" y="111904"/>
            <a:ext cx="3266162" cy="1440100"/>
          </a:xfrm>
          <a:prstGeom prst="rect">
            <a:avLst/>
          </a:prstGeom>
        </p:spPr>
      </p:pic>
    </p:spTree>
    <p:extLst>
      <p:ext uri="{BB962C8B-B14F-4D97-AF65-F5344CB8AC3E}">
        <p14:creationId xmlns:p14="http://schemas.microsoft.com/office/powerpoint/2010/main" val="2833885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ChangeArrowheads="1"/>
          </p:cNvSpPr>
          <p:nvPr/>
        </p:nvSpPr>
        <p:spPr bwMode="auto">
          <a:xfrm>
            <a:off x="341745" y="1799081"/>
            <a:ext cx="1096443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914400" indent="-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000" b="1" dirty="0">
                <a:solidFill>
                  <a:srgbClr val="002060"/>
                </a:solidFill>
              </a:rPr>
              <a:t>Top Issues Impacting Rural Health</a:t>
            </a:r>
          </a:p>
          <a:p>
            <a:pPr eaLnBrk="1" hangingPunct="1">
              <a:lnSpc>
                <a:spcPct val="100000"/>
              </a:lnSpc>
              <a:spcBef>
                <a:spcPct val="0"/>
              </a:spcBef>
              <a:buFontTx/>
              <a:buNone/>
            </a:pPr>
            <a:r>
              <a:rPr lang="en-US" altLang="en-US" sz="800" dirty="0">
                <a:solidFill>
                  <a:srgbClr val="000000"/>
                </a:solidFill>
              </a:rPr>
              <a:t/>
            </a:r>
            <a:br>
              <a:rPr lang="en-US" altLang="en-US" sz="800" dirty="0">
                <a:solidFill>
                  <a:srgbClr val="000000"/>
                </a:solidFill>
              </a:rPr>
            </a:br>
            <a:endParaRPr lang="en-US" altLang="en-US" sz="800" dirty="0">
              <a:solidFill>
                <a:srgbClr val="000000"/>
              </a:solidFill>
            </a:endParaRPr>
          </a:p>
          <a:p>
            <a:pPr lvl="1" eaLnBrk="1" hangingPunct="1">
              <a:lnSpc>
                <a:spcPct val="100000"/>
              </a:lnSpc>
              <a:spcBef>
                <a:spcPct val="0"/>
              </a:spcBef>
            </a:pPr>
            <a:r>
              <a:rPr lang="en-US" altLang="en-US" sz="2800" b="1" dirty="0">
                <a:solidFill>
                  <a:srgbClr val="000000"/>
                </a:solidFill>
              </a:rPr>
              <a:t>Healthcare Workforce Shortage</a:t>
            </a:r>
          </a:p>
          <a:p>
            <a:pPr lvl="1" eaLnBrk="1" hangingPunct="1">
              <a:lnSpc>
                <a:spcPct val="100000"/>
              </a:lnSpc>
              <a:spcBef>
                <a:spcPct val="0"/>
              </a:spcBef>
            </a:pPr>
            <a:endParaRPr lang="en-US" altLang="en-US" sz="1000" b="1" dirty="0">
              <a:solidFill>
                <a:srgbClr val="000000"/>
              </a:solidFill>
            </a:endParaRPr>
          </a:p>
          <a:p>
            <a:pPr lvl="1" eaLnBrk="1" hangingPunct="1">
              <a:lnSpc>
                <a:spcPct val="100000"/>
              </a:lnSpc>
              <a:spcBef>
                <a:spcPct val="0"/>
              </a:spcBef>
            </a:pPr>
            <a:r>
              <a:rPr lang="en-US" altLang="en-US" sz="2800" b="1" dirty="0">
                <a:solidFill>
                  <a:srgbClr val="000000"/>
                </a:solidFill>
              </a:rPr>
              <a:t>Access Challenges</a:t>
            </a:r>
          </a:p>
          <a:p>
            <a:pPr lvl="1" eaLnBrk="1" hangingPunct="1">
              <a:lnSpc>
                <a:spcPct val="100000"/>
              </a:lnSpc>
              <a:spcBef>
                <a:spcPct val="0"/>
              </a:spcBef>
            </a:pPr>
            <a:endParaRPr lang="en-US" altLang="en-US" sz="1000" b="1" dirty="0">
              <a:solidFill>
                <a:srgbClr val="000000"/>
              </a:solidFill>
            </a:endParaRPr>
          </a:p>
          <a:p>
            <a:pPr lvl="1" eaLnBrk="1" hangingPunct="1">
              <a:lnSpc>
                <a:spcPct val="100000"/>
              </a:lnSpc>
              <a:spcBef>
                <a:spcPct val="0"/>
              </a:spcBef>
            </a:pPr>
            <a:r>
              <a:rPr lang="en-US" altLang="en-US" sz="2800" b="1" dirty="0">
                <a:solidFill>
                  <a:srgbClr val="000000"/>
                </a:solidFill>
              </a:rPr>
              <a:t>Transportation</a:t>
            </a:r>
            <a:br>
              <a:rPr lang="en-US" altLang="en-US" sz="2800" b="1" dirty="0">
                <a:solidFill>
                  <a:srgbClr val="000000"/>
                </a:solidFill>
              </a:rPr>
            </a:br>
            <a:endParaRPr lang="en-US" altLang="en-US" sz="1000" b="1" dirty="0">
              <a:solidFill>
                <a:srgbClr val="000000"/>
              </a:solidFill>
            </a:endParaRPr>
          </a:p>
          <a:p>
            <a:pPr lvl="1" eaLnBrk="1" hangingPunct="1">
              <a:lnSpc>
                <a:spcPct val="100000"/>
              </a:lnSpc>
              <a:spcBef>
                <a:spcPct val="0"/>
              </a:spcBef>
            </a:pPr>
            <a:r>
              <a:rPr lang="en-US" altLang="en-US" sz="2800" b="1" dirty="0">
                <a:solidFill>
                  <a:srgbClr val="000000"/>
                </a:solidFill>
              </a:rPr>
              <a:t>Broadband Shortage</a:t>
            </a:r>
            <a:br>
              <a:rPr lang="en-US" altLang="en-US" sz="2800" b="1" dirty="0">
                <a:solidFill>
                  <a:srgbClr val="000000"/>
                </a:solidFill>
              </a:rPr>
            </a:br>
            <a:endParaRPr lang="en-US" altLang="en-US" sz="1000" b="1" dirty="0">
              <a:solidFill>
                <a:srgbClr val="000000"/>
              </a:solidFill>
            </a:endParaRPr>
          </a:p>
          <a:p>
            <a:pPr lvl="1" eaLnBrk="1" hangingPunct="1">
              <a:lnSpc>
                <a:spcPct val="100000"/>
              </a:lnSpc>
              <a:spcBef>
                <a:spcPct val="0"/>
              </a:spcBef>
            </a:pPr>
            <a:r>
              <a:rPr lang="en-US" altLang="en-US" sz="2800" b="1" dirty="0">
                <a:solidFill>
                  <a:srgbClr val="000000"/>
                </a:solidFill>
              </a:rPr>
              <a:t>Reimbursement Disparities</a:t>
            </a:r>
            <a:br>
              <a:rPr lang="en-US" altLang="en-US" sz="2800" b="1" dirty="0">
                <a:solidFill>
                  <a:srgbClr val="000000"/>
                </a:solidFill>
              </a:rPr>
            </a:br>
            <a:endParaRPr lang="en-US" altLang="en-US" sz="1000" b="1" dirty="0">
              <a:solidFill>
                <a:srgbClr val="000000"/>
              </a:solidFill>
            </a:endParaRPr>
          </a:p>
          <a:p>
            <a:pPr lvl="1" eaLnBrk="1" hangingPunct="1">
              <a:lnSpc>
                <a:spcPct val="100000"/>
              </a:lnSpc>
              <a:spcBef>
                <a:spcPct val="0"/>
              </a:spcBef>
            </a:pPr>
            <a:r>
              <a:rPr lang="en-US" altLang="en-US" sz="2800" b="1" dirty="0">
                <a:solidFill>
                  <a:srgbClr val="000000"/>
                </a:solidFill>
              </a:rPr>
              <a:t>Hospitals, Clinics, Nursing Homes In Crisis</a:t>
            </a:r>
          </a:p>
        </p:txBody>
      </p:sp>
      <p:sp>
        <p:nvSpPr>
          <p:cNvPr id="8198"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200" smtClean="0"/>
              <a:t>© 2015 Minnesota Rural Health Association</a:t>
            </a:r>
          </a:p>
        </p:txBody>
      </p:sp>
      <p:sp>
        <p:nvSpPr>
          <p:cNvPr id="8199"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04CEAD6C-7940-4B74-B67E-EB37212A9439}" type="slidenum">
              <a:rPr lang="en-US" altLang="en-US" sz="1200" smtClean="0"/>
              <a:pPr fontAlgn="base">
                <a:lnSpc>
                  <a:spcPct val="100000"/>
                </a:lnSpc>
                <a:spcBef>
                  <a:spcPct val="0"/>
                </a:spcBef>
                <a:spcAft>
                  <a:spcPct val="0"/>
                </a:spcAft>
                <a:buFontTx/>
                <a:buNone/>
              </a:pPr>
              <a:t>6</a:t>
            </a:fld>
            <a:r>
              <a:rPr lang="en-US" altLang="en-US" sz="1200" dirty="0" smtClean="0"/>
              <a:t> of 17</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3823" t="11751" r="8267" b="40226"/>
          <a:stretch/>
        </p:blipFill>
        <p:spPr>
          <a:xfrm rot="622307">
            <a:off x="7663056" y="2193025"/>
            <a:ext cx="4182381" cy="29575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Round Single Corner Rectangle 10"/>
          <p:cNvSpPr/>
          <p:nvPr/>
        </p:nvSpPr>
        <p:spPr>
          <a:xfrm>
            <a:off x="0" y="1026415"/>
            <a:ext cx="12192000" cy="334962"/>
          </a:xfrm>
          <a:prstGeom prst="round1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2060"/>
              </a:solidFill>
            </a:endParaRPr>
          </a:p>
        </p:txBody>
      </p:sp>
      <p:sp>
        <p:nvSpPr>
          <p:cNvPr id="12" name="Round Single Corner Rectangle 11"/>
          <p:cNvSpPr/>
          <p:nvPr/>
        </p:nvSpPr>
        <p:spPr>
          <a:xfrm>
            <a:off x="0" y="1361377"/>
            <a:ext cx="12192000" cy="117475"/>
          </a:xfrm>
          <a:prstGeom prst="round1Rect">
            <a:avLst/>
          </a:prstGeom>
          <a:solidFill>
            <a:srgbClr val="2CB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1100" t="12881" r="138" b="35392"/>
          <a:stretch/>
        </p:blipFill>
        <p:spPr>
          <a:xfrm>
            <a:off x="8610600" y="111904"/>
            <a:ext cx="3266162" cy="1440100"/>
          </a:xfrm>
          <a:prstGeom prst="rect">
            <a:avLst/>
          </a:prstGeom>
        </p:spPr>
      </p:pic>
      <p:sp>
        <p:nvSpPr>
          <p:cNvPr id="14" name="Title 1"/>
          <p:cNvSpPr txBox="1">
            <a:spLocks/>
          </p:cNvSpPr>
          <p:nvPr/>
        </p:nvSpPr>
        <p:spPr bwMode="auto">
          <a:xfrm>
            <a:off x="0" y="165100"/>
            <a:ext cx="7735824"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sz="3200" b="1" smtClean="0">
                <a:solidFill>
                  <a:srgbClr val="002060"/>
                </a:solidFill>
                <a:latin typeface="+mn-lt"/>
              </a:rPr>
              <a:t>The Minnesota Rural Health Association</a:t>
            </a:r>
            <a:endParaRPr lang="en-US" sz="3200" b="1" dirty="0">
              <a:solidFill>
                <a:srgbClr val="002060"/>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36638" y="1743656"/>
            <a:ext cx="10694987" cy="4708981"/>
          </a:xfrm>
          <a:prstGeom prst="rect">
            <a:avLst/>
          </a:prstGeom>
        </p:spPr>
        <p:txBody>
          <a:bodyPr>
            <a:spAutoFit/>
          </a:bodyPr>
          <a:lstStyle/>
          <a:p>
            <a:pPr eaLnBrk="1" fontAlgn="auto" hangingPunct="1">
              <a:spcBef>
                <a:spcPts val="0"/>
              </a:spcBef>
              <a:spcAft>
                <a:spcPts val="0"/>
              </a:spcAft>
              <a:defRPr/>
            </a:pPr>
            <a:r>
              <a:rPr lang="en-US" sz="4000" b="1" dirty="0">
                <a:solidFill>
                  <a:srgbClr val="002060"/>
                </a:solidFill>
              </a:rPr>
              <a:t>Healthcare Workforce Shortage</a:t>
            </a:r>
            <a:endParaRPr lang="en-US" sz="4000" dirty="0">
              <a:solidFill>
                <a:srgbClr val="002060"/>
              </a:solidFill>
            </a:endParaRPr>
          </a:p>
          <a:p>
            <a:pPr eaLnBrk="1" fontAlgn="auto" hangingPunct="1">
              <a:spcBef>
                <a:spcPts val="0"/>
              </a:spcBef>
              <a:spcAft>
                <a:spcPts val="0"/>
              </a:spcAft>
              <a:defRPr/>
            </a:pPr>
            <a:endParaRPr lang="en-US" sz="800" b="1" dirty="0">
              <a:solidFill>
                <a:srgbClr val="000000"/>
              </a:solidFill>
            </a:endParaRPr>
          </a:p>
          <a:p>
            <a:pPr marL="457200" indent="-457200" eaLnBrk="1" fontAlgn="auto" hangingPunct="1">
              <a:spcBef>
                <a:spcPts val="0"/>
              </a:spcBef>
              <a:spcAft>
                <a:spcPts val="0"/>
              </a:spcAft>
              <a:buFont typeface="Arial" panose="020B0604020202020204" pitchFamily="34" charset="0"/>
              <a:buChar char="•"/>
              <a:defRPr/>
            </a:pPr>
            <a:r>
              <a:rPr lang="en-US" sz="2800" dirty="0">
                <a:latin typeface="+mn-lt"/>
              </a:rPr>
              <a:t>The MN Medical Association (MMA), MN Hospital Association (MHA) and Minnesota Department of Health (MDH) all predict a </a:t>
            </a:r>
            <a:r>
              <a:rPr lang="en-US" sz="2800" b="1" dirty="0">
                <a:latin typeface="+mn-lt"/>
              </a:rPr>
              <a:t>physician shortage of between 800 to a few thousand</a:t>
            </a:r>
            <a:r>
              <a:rPr lang="en-US" sz="2800" dirty="0">
                <a:latin typeface="+mn-lt"/>
              </a:rPr>
              <a:t> in both primary and specialty care in the next several years</a:t>
            </a:r>
          </a:p>
          <a:p>
            <a:pPr marL="457200" indent="-457200" eaLnBrk="1" fontAlgn="auto" hangingPunct="1">
              <a:spcBef>
                <a:spcPts val="0"/>
              </a:spcBef>
              <a:spcAft>
                <a:spcPts val="0"/>
              </a:spcAft>
              <a:buFont typeface="Arial" panose="020B0604020202020204" pitchFamily="34" charset="0"/>
              <a:buChar char="•"/>
              <a:defRPr/>
            </a:pPr>
            <a:r>
              <a:rPr lang="en-US" sz="2800" b="1" dirty="0">
                <a:solidFill>
                  <a:srgbClr val="000000"/>
                </a:solidFill>
              </a:rPr>
              <a:t>Fewer </a:t>
            </a:r>
            <a:r>
              <a:rPr lang="en-US" sz="2800" dirty="0">
                <a:solidFill>
                  <a:srgbClr val="000000"/>
                </a:solidFill>
              </a:rPr>
              <a:t>medical students are</a:t>
            </a:r>
            <a:r>
              <a:rPr lang="en-US" sz="2800" b="1" dirty="0">
                <a:solidFill>
                  <a:srgbClr val="000000"/>
                </a:solidFill>
              </a:rPr>
              <a:t> choosing primary care</a:t>
            </a:r>
            <a:endParaRPr lang="en-US" sz="2800" dirty="0">
              <a:solidFill>
                <a:srgbClr val="000000"/>
              </a:solidFill>
            </a:endParaRPr>
          </a:p>
          <a:p>
            <a:pPr marL="457200" indent="-457200" eaLnBrk="1" fontAlgn="auto" hangingPunct="1">
              <a:spcBef>
                <a:spcPts val="0"/>
              </a:spcBef>
              <a:spcAft>
                <a:spcPts val="0"/>
              </a:spcAft>
              <a:buFont typeface="Arial" panose="020B0604020202020204" pitchFamily="34" charset="0"/>
              <a:buChar char="•"/>
              <a:defRPr/>
            </a:pPr>
            <a:r>
              <a:rPr lang="en-US" sz="2800" dirty="0">
                <a:latin typeface="+mn-lt"/>
              </a:rPr>
              <a:t>Lack of funding, facilities, faculty and the federal cap on residency slots are </a:t>
            </a:r>
            <a:r>
              <a:rPr lang="en-US" sz="2800" b="1" dirty="0">
                <a:latin typeface="+mn-lt"/>
              </a:rPr>
              <a:t>barriers to producing more rural health care providers</a:t>
            </a:r>
          </a:p>
          <a:p>
            <a:pPr marL="457200" indent="-457200" eaLnBrk="1" fontAlgn="auto" hangingPunct="1">
              <a:spcBef>
                <a:spcPts val="0"/>
              </a:spcBef>
              <a:spcAft>
                <a:spcPts val="0"/>
              </a:spcAft>
              <a:buFont typeface="Arial" panose="020B0604020202020204" pitchFamily="34" charset="0"/>
              <a:buChar char="•"/>
              <a:defRPr/>
            </a:pPr>
            <a:r>
              <a:rPr lang="en-US" sz="2800" b="1" dirty="0">
                <a:solidFill>
                  <a:srgbClr val="000000"/>
                </a:solidFill>
              </a:rPr>
              <a:t>Recruiting challenges</a:t>
            </a:r>
            <a:r>
              <a:rPr lang="en-US" sz="2800" dirty="0">
                <a:solidFill>
                  <a:srgbClr val="000000"/>
                </a:solidFill>
              </a:rPr>
              <a:t>, including cost of recruiting, pay disparities, call rotations, spousal employment and others</a:t>
            </a:r>
          </a:p>
        </p:txBody>
      </p:sp>
      <p:sp>
        <p:nvSpPr>
          <p:cNvPr id="7" name="Footer Placeholder 6"/>
          <p:cNvSpPr>
            <a:spLocks noGrp="1"/>
          </p:cNvSpPr>
          <p:nvPr>
            <p:ph type="ftr" sz="quarter" idx="11"/>
          </p:nvPr>
        </p:nvSpPr>
        <p:spPr>
          <a:xfrm>
            <a:off x="4038600" y="6454775"/>
            <a:ext cx="4114800" cy="365125"/>
          </a:xfrm>
        </p:spPr>
        <p:txBody>
          <a:bodyPr/>
          <a:lstStyle/>
          <a:p>
            <a:pPr>
              <a:defRPr/>
            </a:pPr>
            <a:r>
              <a:rPr lang="en-US" dirty="0"/>
              <a:t>© 2015 Minnesota Rural Health Association</a:t>
            </a:r>
          </a:p>
        </p:txBody>
      </p:sp>
      <p:sp>
        <p:nvSpPr>
          <p:cNvPr id="922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B0845FC5-42FC-406C-99D1-24B13A93CCD6}" type="slidenum">
              <a:rPr lang="en-US" altLang="en-US" sz="1200" smtClean="0">
                <a:solidFill>
                  <a:srgbClr val="002060"/>
                </a:solidFill>
              </a:rPr>
              <a:pPr fontAlgn="base">
                <a:lnSpc>
                  <a:spcPct val="100000"/>
                </a:lnSpc>
                <a:spcBef>
                  <a:spcPct val="0"/>
                </a:spcBef>
                <a:spcAft>
                  <a:spcPct val="0"/>
                </a:spcAft>
                <a:buFontTx/>
                <a:buNone/>
              </a:pPr>
              <a:t>7</a:t>
            </a:fld>
            <a:r>
              <a:rPr lang="en-US" altLang="en-US" sz="1200" dirty="0" smtClean="0">
                <a:solidFill>
                  <a:srgbClr val="002060"/>
                </a:solidFill>
              </a:rPr>
              <a:t> of 17</a:t>
            </a:r>
          </a:p>
        </p:txBody>
      </p:sp>
      <p:sp>
        <p:nvSpPr>
          <p:cNvPr id="10" name="Round Single Corner Rectangle 9"/>
          <p:cNvSpPr/>
          <p:nvPr/>
        </p:nvSpPr>
        <p:spPr>
          <a:xfrm>
            <a:off x="0" y="1026415"/>
            <a:ext cx="12192000" cy="334962"/>
          </a:xfrm>
          <a:prstGeom prst="round1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2060"/>
              </a:solidFill>
            </a:endParaRPr>
          </a:p>
        </p:txBody>
      </p:sp>
      <p:sp>
        <p:nvSpPr>
          <p:cNvPr id="11" name="Round Single Corner Rectangle 10"/>
          <p:cNvSpPr/>
          <p:nvPr/>
        </p:nvSpPr>
        <p:spPr>
          <a:xfrm>
            <a:off x="0" y="1361377"/>
            <a:ext cx="12192000" cy="117475"/>
          </a:xfrm>
          <a:prstGeom prst="round1Rect">
            <a:avLst/>
          </a:prstGeom>
          <a:solidFill>
            <a:srgbClr val="2CB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100" t="12881" r="138" b="35392"/>
          <a:stretch/>
        </p:blipFill>
        <p:spPr>
          <a:xfrm>
            <a:off x="8610600" y="111904"/>
            <a:ext cx="3266162" cy="1440100"/>
          </a:xfrm>
          <a:prstGeom prst="rect">
            <a:avLst/>
          </a:prstGeom>
        </p:spPr>
      </p:pic>
      <p:sp>
        <p:nvSpPr>
          <p:cNvPr id="13" name="Title 1"/>
          <p:cNvSpPr txBox="1">
            <a:spLocks/>
          </p:cNvSpPr>
          <p:nvPr/>
        </p:nvSpPr>
        <p:spPr bwMode="auto">
          <a:xfrm>
            <a:off x="0" y="165100"/>
            <a:ext cx="7735824"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sz="3200" b="1" smtClean="0">
                <a:solidFill>
                  <a:srgbClr val="002060"/>
                </a:solidFill>
                <a:latin typeface="+mn-lt"/>
              </a:rPr>
              <a:t>The Minnesota Rural Health Association</a:t>
            </a:r>
            <a:endParaRPr lang="en-US" sz="3200" b="1" dirty="0">
              <a:solidFill>
                <a:srgbClr val="002060"/>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68386" y="2890982"/>
            <a:ext cx="7668346" cy="3414960"/>
          </a:xfrm>
          <a:prstGeom prst="rect">
            <a:avLst/>
          </a:prstGeom>
          <a:solidFill>
            <a:srgbClr val="B9E2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852201" y="2066925"/>
            <a:ext cx="10723562" cy="3939540"/>
          </a:xfrm>
          <a:prstGeom prst="rect">
            <a:avLst/>
          </a:prstGeom>
        </p:spPr>
        <p:txBody>
          <a:bodyPr>
            <a:spAutoFit/>
          </a:bodyPr>
          <a:lstStyle/>
          <a:p>
            <a:pPr eaLnBrk="1" fontAlgn="auto" hangingPunct="1">
              <a:spcBef>
                <a:spcPts val="0"/>
              </a:spcBef>
              <a:spcAft>
                <a:spcPts val="0"/>
              </a:spcAft>
              <a:defRPr/>
            </a:pPr>
            <a:r>
              <a:rPr lang="en-US" sz="4000" b="1" dirty="0">
                <a:solidFill>
                  <a:srgbClr val="002060"/>
                </a:solidFill>
              </a:rPr>
              <a:t>Healthcare Workforce Shortage</a:t>
            </a:r>
            <a:endParaRPr lang="en-US" sz="4000" dirty="0">
              <a:solidFill>
                <a:srgbClr val="002060"/>
              </a:solidFill>
            </a:endParaRPr>
          </a:p>
          <a:p>
            <a:pPr eaLnBrk="1" fontAlgn="auto" hangingPunct="1">
              <a:spcBef>
                <a:spcPts val="0"/>
              </a:spcBef>
              <a:spcAft>
                <a:spcPts val="0"/>
              </a:spcAft>
              <a:defRPr/>
            </a:pPr>
            <a:endParaRPr lang="en-US" sz="2800" dirty="0">
              <a:solidFill>
                <a:srgbClr val="000000"/>
              </a:solidFill>
            </a:endParaRPr>
          </a:p>
          <a:p>
            <a:pPr eaLnBrk="1" fontAlgn="auto" hangingPunct="1">
              <a:spcBef>
                <a:spcPts val="0"/>
              </a:spcBef>
              <a:spcAft>
                <a:spcPts val="0"/>
              </a:spcAft>
              <a:defRPr/>
            </a:pPr>
            <a:r>
              <a:rPr lang="en-US" sz="2800" dirty="0">
                <a:solidFill>
                  <a:srgbClr val="000000"/>
                </a:solidFill>
              </a:rPr>
              <a:t>		</a:t>
            </a:r>
            <a:r>
              <a:rPr lang="en-US" sz="3200" b="1" dirty="0">
                <a:solidFill>
                  <a:srgbClr val="000000"/>
                </a:solidFill>
              </a:rPr>
              <a:t>Population per physician in Minnesota:</a:t>
            </a:r>
          </a:p>
          <a:p>
            <a:pPr eaLnBrk="1" fontAlgn="auto" hangingPunct="1">
              <a:spcBef>
                <a:spcPts val="0"/>
              </a:spcBef>
              <a:spcAft>
                <a:spcPts val="0"/>
              </a:spcAft>
              <a:defRPr/>
            </a:pPr>
            <a:endParaRPr lang="en-US" sz="1400" b="1" dirty="0">
              <a:solidFill>
                <a:srgbClr val="000000"/>
              </a:solidFill>
            </a:endParaRPr>
          </a:p>
          <a:p>
            <a:pPr marL="2286000" lvl="4" indent="-457200" eaLnBrk="1" fontAlgn="auto" hangingPunct="1">
              <a:spcBef>
                <a:spcPts val="0"/>
              </a:spcBef>
              <a:spcAft>
                <a:spcPts val="0"/>
              </a:spcAft>
              <a:buFont typeface="Arial" panose="020B0604020202020204" pitchFamily="34" charset="0"/>
              <a:buChar char="•"/>
              <a:defRPr/>
            </a:pPr>
            <a:r>
              <a:rPr lang="en-US" sz="3600" dirty="0">
                <a:solidFill>
                  <a:srgbClr val="000000"/>
                </a:solidFill>
              </a:rPr>
              <a:t>Twin Cities metro – </a:t>
            </a:r>
            <a:r>
              <a:rPr lang="en-US" sz="3600" b="1" dirty="0">
                <a:solidFill>
                  <a:srgbClr val="002060"/>
                </a:solidFill>
              </a:rPr>
              <a:t>297</a:t>
            </a:r>
          </a:p>
          <a:p>
            <a:pPr marL="2286000" lvl="4" indent="-457200" eaLnBrk="1" fontAlgn="auto" hangingPunct="1">
              <a:spcBef>
                <a:spcPts val="0"/>
              </a:spcBef>
              <a:spcAft>
                <a:spcPts val="0"/>
              </a:spcAft>
              <a:buFont typeface="Arial" panose="020B0604020202020204" pitchFamily="34" charset="0"/>
              <a:buChar char="•"/>
              <a:defRPr/>
            </a:pPr>
            <a:r>
              <a:rPr lang="en-US" sz="3600" dirty="0">
                <a:solidFill>
                  <a:srgbClr val="000000"/>
                </a:solidFill>
              </a:rPr>
              <a:t>Small town/Small rural – </a:t>
            </a:r>
            <a:r>
              <a:rPr lang="en-US" sz="3600" b="1" dirty="0">
                <a:solidFill>
                  <a:srgbClr val="002060"/>
                </a:solidFill>
              </a:rPr>
              <a:t>674</a:t>
            </a:r>
          </a:p>
          <a:p>
            <a:pPr marL="2286000" lvl="4" indent="-457200" eaLnBrk="1" fontAlgn="auto" hangingPunct="1">
              <a:spcBef>
                <a:spcPts val="0"/>
              </a:spcBef>
              <a:spcAft>
                <a:spcPts val="0"/>
              </a:spcAft>
              <a:buFont typeface="Arial" panose="020B0604020202020204" pitchFamily="34" charset="0"/>
              <a:buChar char="•"/>
              <a:defRPr/>
            </a:pPr>
            <a:r>
              <a:rPr lang="en-US" sz="3600" dirty="0">
                <a:solidFill>
                  <a:srgbClr val="000000"/>
                </a:solidFill>
              </a:rPr>
              <a:t>Rural/Isolated – </a:t>
            </a:r>
            <a:r>
              <a:rPr lang="en-US" sz="3600" b="1" dirty="0" smtClean="0">
                <a:solidFill>
                  <a:srgbClr val="002060"/>
                </a:solidFill>
              </a:rPr>
              <a:t>2,043</a:t>
            </a:r>
            <a:endParaRPr lang="en-US" sz="2800" b="1" dirty="0">
              <a:solidFill>
                <a:srgbClr val="002060"/>
              </a:solidFill>
            </a:endParaRPr>
          </a:p>
          <a:p>
            <a:pPr lvl="4" eaLnBrk="1" fontAlgn="auto" hangingPunct="1">
              <a:spcBef>
                <a:spcPts val="0"/>
              </a:spcBef>
              <a:spcAft>
                <a:spcPts val="0"/>
              </a:spcAft>
              <a:defRPr/>
            </a:pPr>
            <a:endParaRPr lang="en-US" sz="1400" dirty="0" smtClean="0"/>
          </a:p>
          <a:p>
            <a:pPr lvl="4" eaLnBrk="1" fontAlgn="auto" hangingPunct="1">
              <a:spcBef>
                <a:spcPts val="0"/>
              </a:spcBef>
              <a:spcAft>
                <a:spcPts val="0"/>
              </a:spcAft>
              <a:defRPr/>
            </a:pPr>
            <a:r>
              <a:rPr lang="en-US" sz="1400" dirty="0" smtClean="0"/>
              <a:t>Source</a:t>
            </a:r>
            <a:r>
              <a:rPr lang="en-US" sz="1400" dirty="0"/>
              <a:t>:  Minnesota Department of Health, Office of Rural Health and Primary Care</a:t>
            </a:r>
          </a:p>
        </p:txBody>
      </p:sp>
      <p:sp>
        <p:nvSpPr>
          <p:cNvPr id="10247" name="Footer Placeholder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200" smtClean="0"/>
              <a:t>© 2015 Minnesota Rural Health Association</a:t>
            </a:r>
          </a:p>
        </p:txBody>
      </p:sp>
      <p:sp>
        <p:nvSpPr>
          <p:cNvPr id="10248"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1CB3A50-7981-4AD5-80FF-A685D029CFE8}" type="slidenum">
              <a:rPr lang="en-US" altLang="en-US" sz="1200" smtClean="0"/>
              <a:pPr fontAlgn="base">
                <a:lnSpc>
                  <a:spcPct val="100000"/>
                </a:lnSpc>
                <a:spcBef>
                  <a:spcPct val="0"/>
                </a:spcBef>
                <a:spcAft>
                  <a:spcPct val="0"/>
                </a:spcAft>
                <a:buFontTx/>
                <a:buNone/>
              </a:pPr>
              <a:t>8</a:t>
            </a:fld>
            <a:r>
              <a:rPr lang="en-US" altLang="en-US" sz="1200" dirty="0" smtClean="0"/>
              <a:t> of 17</a:t>
            </a:r>
          </a:p>
        </p:txBody>
      </p:sp>
      <p:sp>
        <p:nvSpPr>
          <p:cNvPr id="11" name="Round Single Corner Rectangle 10"/>
          <p:cNvSpPr/>
          <p:nvPr/>
        </p:nvSpPr>
        <p:spPr>
          <a:xfrm>
            <a:off x="0" y="1026415"/>
            <a:ext cx="12192000" cy="334962"/>
          </a:xfrm>
          <a:prstGeom prst="round1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2060"/>
              </a:solidFill>
            </a:endParaRPr>
          </a:p>
        </p:txBody>
      </p:sp>
      <p:sp>
        <p:nvSpPr>
          <p:cNvPr id="12" name="Round Single Corner Rectangle 11"/>
          <p:cNvSpPr/>
          <p:nvPr/>
        </p:nvSpPr>
        <p:spPr>
          <a:xfrm>
            <a:off x="0" y="1361377"/>
            <a:ext cx="12192000" cy="117475"/>
          </a:xfrm>
          <a:prstGeom prst="round1Rect">
            <a:avLst/>
          </a:prstGeom>
          <a:solidFill>
            <a:srgbClr val="2CB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1100" t="12881" r="138" b="35392"/>
          <a:stretch/>
        </p:blipFill>
        <p:spPr>
          <a:xfrm>
            <a:off x="8610600" y="111904"/>
            <a:ext cx="3266162" cy="1440100"/>
          </a:xfrm>
          <a:prstGeom prst="rect">
            <a:avLst/>
          </a:prstGeom>
        </p:spPr>
      </p:pic>
      <p:sp>
        <p:nvSpPr>
          <p:cNvPr id="14" name="Title 1"/>
          <p:cNvSpPr txBox="1">
            <a:spLocks/>
          </p:cNvSpPr>
          <p:nvPr/>
        </p:nvSpPr>
        <p:spPr bwMode="auto">
          <a:xfrm>
            <a:off x="0" y="165100"/>
            <a:ext cx="7735824"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sz="3200" b="1" smtClean="0">
                <a:solidFill>
                  <a:srgbClr val="002060"/>
                </a:solidFill>
                <a:latin typeface="+mn-lt"/>
              </a:rPr>
              <a:t>The Minnesota Rural Health Association</a:t>
            </a:r>
            <a:endParaRPr lang="en-US" sz="3200" b="1" dirty="0">
              <a:solidFill>
                <a:srgbClr val="002060"/>
              </a:solidFill>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06488" y="1860708"/>
            <a:ext cx="10247312" cy="4678204"/>
          </a:xfrm>
          <a:prstGeom prst="rect">
            <a:avLst/>
          </a:prstGeom>
        </p:spPr>
        <p:txBody>
          <a:bodyPr>
            <a:spAutoFit/>
          </a:bodyPr>
          <a:lstStyle/>
          <a:p>
            <a:pPr eaLnBrk="1" fontAlgn="auto" hangingPunct="1">
              <a:spcBef>
                <a:spcPts val="0"/>
              </a:spcBef>
              <a:spcAft>
                <a:spcPts val="0"/>
              </a:spcAft>
              <a:defRPr/>
            </a:pPr>
            <a:r>
              <a:rPr lang="en-US" sz="3600" b="1" dirty="0">
                <a:solidFill>
                  <a:srgbClr val="002060"/>
                </a:solidFill>
              </a:rPr>
              <a:t>Access Challenges</a:t>
            </a:r>
          </a:p>
          <a:p>
            <a:pPr eaLnBrk="1" fontAlgn="auto" hangingPunct="1">
              <a:spcBef>
                <a:spcPts val="0"/>
              </a:spcBef>
              <a:spcAft>
                <a:spcPts val="0"/>
              </a:spcAft>
              <a:defRPr/>
            </a:pPr>
            <a:endParaRPr lang="en-US" sz="1000" b="1" dirty="0">
              <a:solidFill>
                <a:srgbClr val="000000"/>
              </a:solidFill>
            </a:endParaRPr>
          </a:p>
          <a:p>
            <a:pPr eaLnBrk="1" fontAlgn="auto" hangingPunct="1">
              <a:spcBef>
                <a:spcPts val="0"/>
              </a:spcBef>
              <a:spcAft>
                <a:spcPts val="0"/>
              </a:spcAft>
              <a:defRPr/>
            </a:pPr>
            <a:r>
              <a:rPr lang="en-US" sz="2800" dirty="0">
                <a:solidFill>
                  <a:srgbClr val="000000"/>
                </a:solidFill>
              </a:rPr>
              <a:t>In addition to a </a:t>
            </a:r>
            <a:r>
              <a:rPr lang="en-US" sz="2800" b="1" dirty="0">
                <a:solidFill>
                  <a:srgbClr val="000000"/>
                </a:solidFill>
              </a:rPr>
              <a:t>growing shortage of primary care</a:t>
            </a:r>
            <a:r>
              <a:rPr lang="en-US" sz="2800" dirty="0">
                <a:solidFill>
                  <a:srgbClr val="000000"/>
                </a:solidFill>
              </a:rPr>
              <a:t>, the Minnesota Department of Health, Office of Rural Health and Primary Care, has identified </a:t>
            </a:r>
            <a:r>
              <a:rPr lang="en-US" sz="2800" b="1" dirty="0">
                <a:solidFill>
                  <a:srgbClr val="000000"/>
                </a:solidFill>
              </a:rPr>
              <a:t>lack of access to certain specialty care</a:t>
            </a:r>
            <a:r>
              <a:rPr lang="en-US" sz="2800" dirty="0">
                <a:solidFill>
                  <a:srgbClr val="000000"/>
                </a:solidFill>
              </a:rPr>
              <a:t>, including</a:t>
            </a:r>
          </a:p>
          <a:p>
            <a:pPr marL="914400" lvl="1" indent="-457200" eaLnBrk="1" fontAlgn="auto" hangingPunct="1">
              <a:spcBef>
                <a:spcPts val="0"/>
              </a:spcBef>
              <a:spcAft>
                <a:spcPts val="0"/>
              </a:spcAft>
              <a:buFont typeface="Arial" panose="020B0604020202020204" pitchFamily="34" charset="0"/>
              <a:buChar char="•"/>
              <a:defRPr/>
            </a:pPr>
            <a:r>
              <a:rPr lang="en-US" sz="2800" dirty="0">
                <a:solidFill>
                  <a:srgbClr val="000000"/>
                </a:solidFill>
              </a:rPr>
              <a:t>Obstetrics</a:t>
            </a:r>
          </a:p>
          <a:p>
            <a:pPr marL="914400" lvl="1" indent="-457200" eaLnBrk="1" fontAlgn="auto" hangingPunct="1">
              <a:spcBef>
                <a:spcPts val="0"/>
              </a:spcBef>
              <a:spcAft>
                <a:spcPts val="0"/>
              </a:spcAft>
              <a:buFont typeface="Arial" panose="020B0604020202020204" pitchFamily="34" charset="0"/>
              <a:buChar char="•"/>
              <a:defRPr/>
            </a:pPr>
            <a:r>
              <a:rPr lang="en-US" sz="2800" dirty="0">
                <a:solidFill>
                  <a:srgbClr val="000000"/>
                </a:solidFill>
              </a:rPr>
              <a:t>Mental health</a:t>
            </a:r>
          </a:p>
          <a:p>
            <a:pPr marL="914400" lvl="1" indent="-457200" eaLnBrk="1" fontAlgn="auto" hangingPunct="1">
              <a:spcBef>
                <a:spcPts val="0"/>
              </a:spcBef>
              <a:spcAft>
                <a:spcPts val="0"/>
              </a:spcAft>
              <a:buFont typeface="Arial" panose="020B0604020202020204" pitchFamily="34" charset="0"/>
              <a:buChar char="•"/>
              <a:defRPr/>
            </a:pPr>
            <a:r>
              <a:rPr lang="en-US" sz="2800" dirty="0">
                <a:solidFill>
                  <a:srgbClr val="000000"/>
                </a:solidFill>
              </a:rPr>
              <a:t>Dental care</a:t>
            </a:r>
          </a:p>
          <a:p>
            <a:pPr marL="914400" lvl="1" indent="-457200" eaLnBrk="1" fontAlgn="auto" hangingPunct="1">
              <a:spcBef>
                <a:spcPts val="0"/>
              </a:spcBef>
              <a:spcAft>
                <a:spcPts val="0"/>
              </a:spcAft>
              <a:buFont typeface="Arial" panose="020B0604020202020204" pitchFamily="34" charset="0"/>
              <a:buChar char="•"/>
              <a:defRPr/>
            </a:pPr>
            <a:r>
              <a:rPr lang="en-US" sz="2800" dirty="0">
                <a:solidFill>
                  <a:srgbClr val="000000"/>
                </a:solidFill>
              </a:rPr>
              <a:t>L</a:t>
            </a:r>
            <a:r>
              <a:rPr lang="en-US" sz="2800" dirty="0">
                <a:latin typeface="+mn-lt"/>
              </a:rPr>
              <a:t>anguage interpreters</a:t>
            </a:r>
          </a:p>
          <a:p>
            <a:pPr marL="914400" lvl="1" indent="-457200" eaLnBrk="1" fontAlgn="auto" hangingPunct="1">
              <a:spcBef>
                <a:spcPts val="0"/>
              </a:spcBef>
              <a:spcAft>
                <a:spcPts val="0"/>
              </a:spcAft>
              <a:buFont typeface="Arial" panose="020B0604020202020204" pitchFamily="34" charset="0"/>
              <a:buChar char="•"/>
              <a:defRPr/>
            </a:pPr>
            <a:r>
              <a:rPr lang="en-US" sz="2800" dirty="0">
                <a:latin typeface="+mn-lt"/>
              </a:rPr>
              <a:t>Pharmacy / medication therapy management</a:t>
            </a:r>
          </a:p>
          <a:p>
            <a:pPr marL="457200" indent="-457200" eaLnBrk="1" fontAlgn="auto" hangingPunct="1">
              <a:spcBef>
                <a:spcPts val="0"/>
              </a:spcBef>
              <a:spcAft>
                <a:spcPts val="0"/>
              </a:spcAft>
              <a:buFont typeface="Arial" panose="020B0604020202020204" pitchFamily="34" charset="0"/>
              <a:buChar char="•"/>
              <a:defRPr/>
            </a:pPr>
            <a:endParaRPr lang="en-US" sz="2800" dirty="0">
              <a:solidFill>
                <a:srgbClr val="000000"/>
              </a:solidFill>
            </a:endParaRPr>
          </a:p>
        </p:txBody>
      </p:sp>
      <p:sp>
        <p:nvSpPr>
          <p:cNvPr id="11270"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1200" smtClean="0"/>
              <a:t>© 2015 Minnesota Rural Health Association</a:t>
            </a:r>
          </a:p>
        </p:txBody>
      </p:sp>
      <p:sp>
        <p:nvSpPr>
          <p:cNvPr id="11271"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0BA9FC2-6127-47C0-B29A-782DCC4F71BA}" type="slidenum">
              <a:rPr lang="en-US" altLang="en-US" sz="1200" smtClean="0"/>
              <a:pPr fontAlgn="base">
                <a:lnSpc>
                  <a:spcPct val="100000"/>
                </a:lnSpc>
                <a:spcBef>
                  <a:spcPct val="0"/>
                </a:spcBef>
                <a:spcAft>
                  <a:spcPct val="0"/>
                </a:spcAft>
                <a:buFontTx/>
                <a:buNone/>
              </a:pPr>
              <a:t>9</a:t>
            </a:fld>
            <a:r>
              <a:rPr lang="en-US" altLang="en-US" sz="1200" dirty="0" smtClean="0"/>
              <a:t> of 17</a:t>
            </a:r>
          </a:p>
        </p:txBody>
      </p:sp>
      <p:sp>
        <p:nvSpPr>
          <p:cNvPr id="10" name="Round Single Corner Rectangle 9"/>
          <p:cNvSpPr/>
          <p:nvPr/>
        </p:nvSpPr>
        <p:spPr>
          <a:xfrm>
            <a:off x="0" y="1026415"/>
            <a:ext cx="12192000" cy="334962"/>
          </a:xfrm>
          <a:prstGeom prst="round1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2060"/>
              </a:solidFill>
            </a:endParaRPr>
          </a:p>
        </p:txBody>
      </p:sp>
      <p:sp>
        <p:nvSpPr>
          <p:cNvPr id="11" name="Round Single Corner Rectangle 10"/>
          <p:cNvSpPr/>
          <p:nvPr/>
        </p:nvSpPr>
        <p:spPr>
          <a:xfrm>
            <a:off x="0" y="1361377"/>
            <a:ext cx="12192000" cy="117475"/>
          </a:xfrm>
          <a:prstGeom prst="round1Rect">
            <a:avLst/>
          </a:prstGeom>
          <a:solidFill>
            <a:srgbClr val="2CB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100" t="12881" r="138" b="35392"/>
          <a:stretch/>
        </p:blipFill>
        <p:spPr>
          <a:xfrm>
            <a:off x="8610600" y="111904"/>
            <a:ext cx="3266162" cy="1440100"/>
          </a:xfrm>
          <a:prstGeom prst="rect">
            <a:avLst/>
          </a:prstGeom>
        </p:spPr>
      </p:pic>
      <p:sp>
        <p:nvSpPr>
          <p:cNvPr id="13" name="Title 1"/>
          <p:cNvSpPr>
            <a:spLocks noGrp="1"/>
          </p:cNvSpPr>
          <p:nvPr>
            <p:ph type="ctrTitle"/>
          </p:nvPr>
        </p:nvSpPr>
        <p:spPr>
          <a:xfrm>
            <a:off x="0" y="165100"/>
            <a:ext cx="7735824" cy="871538"/>
          </a:xfrm>
        </p:spPr>
        <p:txBody>
          <a:bodyPr rtlCol="0">
            <a:normAutofit/>
          </a:bodyPr>
          <a:lstStyle/>
          <a:p>
            <a:pPr eaLnBrk="1" fontAlgn="auto" hangingPunct="1">
              <a:spcAft>
                <a:spcPts val="0"/>
              </a:spcAft>
              <a:defRPr/>
            </a:pPr>
            <a:r>
              <a:rPr lang="en-US" sz="3200" b="1" dirty="0" smtClean="0">
                <a:solidFill>
                  <a:srgbClr val="002060"/>
                </a:solidFill>
                <a:latin typeface="+mn-lt"/>
              </a:rPr>
              <a:t>The Minnesota Rural Health Association</a:t>
            </a:r>
            <a:endParaRPr lang="en-US" sz="3200" b="1" dirty="0">
              <a:solidFill>
                <a:srgbClr val="002060"/>
              </a:solidFill>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2169</TotalTime>
  <Words>942</Words>
  <Application>Microsoft Office PowerPoint</Application>
  <PresentationFormat>Widescreen</PresentationFormat>
  <Paragraphs>156</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The Minnesota Rural Health Association  The Voice of Rural Health!    </vt:lpstr>
      <vt:lpstr>The Minnesota Rural Health Association</vt:lpstr>
      <vt:lpstr>The Minnesota Rural Health Association</vt:lpstr>
      <vt:lpstr>The Minnesota Rural Health Association</vt:lpstr>
      <vt:lpstr>The Minnesota Rural Health Association</vt:lpstr>
      <vt:lpstr>PowerPoint Presentation</vt:lpstr>
      <vt:lpstr>PowerPoint Presentation</vt:lpstr>
      <vt:lpstr>PowerPoint Presentation</vt:lpstr>
      <vt:lpstr>The Minnesota Rural Health Association</vt:lpstr>
      <vt:lpstr>The Minnesota Rural Health Association</vt:lpstr>
      <vt:lpstr>PowerPoint Presentation</vt:lpstr>
      <vt:lpstr>PowerPoint Presentation</vt:lpstr>
      <vt:lpstr>The Minnesota Rural Health Association</vt:lpstr>
      <vt:lpstr>The Minnesota Rural Health Association</vt:lpstr>
      <vt:lpstr>The Minnesota Rural Health Association</vt:lpstr>
      <vt:lpstr>The Minnesota Rural Health Association</vt:lpstr>
      <vt:lpstr>The Minnesota Rural Health Association</vt:lpstr>
      <vt:lpstr>PowerPoint Presentation</vt:lpstr>
      <vt:lpstr>The Minnesota Rural Health Association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of Minnesota Rural Health 2015</dc:title>
  <dc:creator>Steve Gottwalt</dc:creator>
  <cp:lastModifiedBy>DeFor, Valerie H</cp:lastModifiedBy>
  <cp:revision>96</cp:revision>
  <cp:lastPrinted>2015-03-24T10:55:53Z</cp:lastPrinted>
  <dcterms:created xsi:type="dcterms:W3CDTF">2015-01-30T03:56:08Z</dcterms:created>
  <dcterms:modified xsi:type="dcterms:W3CDTF">2015-09-11T14:20:49Z</dcterms:modified>
</cp:coreProperties>
</file>